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s/slide79.xml" ContentType="application/vnd.openxmlformats-officedocument.presentationml.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366" r:id="rId5"/>
    <p:sldId id="367" r:id="rId6"/>
    <p:sldId id="368" r:id="rId7"/>
    <p:sldId id="369" r:id="rId8"/>
    <p:sldId id="323" r:id="rId9"/>
    <p:sldId id="324" r:id="rId10"/>
    <p:sldId id="259" r:id="rId11"/>
    <p:sldId id="326" r:id="rId12"/>
    <p:sldId id="325" r:id="rId13"/>
    <p:sldId id="317" r:id="rId14"/>
    <p:sldId id="318" r:id="rId15"/>
    <p:sldId id="319" r:id="rId16"/>
    <p:sldId id="297" r:id="rId17"/>
    <p:sldId id="344" r:id="rId18"/>
    <p:sldId id="321" r:id="rId19"/>
    <p:sldId id="298" r:id="rId20"/>
    <p:sldId id="345" r:id="rId21"/>
    <p:sldId id="263" r:id="rId22"/>
    <p:sldId id="299" r:id="rId23"/>
    <p:sldId id="264" r:id="rId24"/>
    <p:sldId id="327" r:id="rId25"/>
    <p:sldId id="267" r:id="rId26"/>
    <p:sldId id="268" r:id="rId27"/>
    <p:sldId id="269" r:id="rId28"/>
    <p:sldId id="329" r:id="rId29"/>
    <p:sldId id="271" r:id="rId30"/>
    <p:sldId id="273" r:id="rId31"/>
    <p:sldId id="330" r:id="rId32"/>
    <p:sldId id="342" r:id="rId33"/>
    <p:sldId id="278" r:id="rId34"/>
    <p:sldId id="276" r:id="rId35"/>
    <p:sldId id="279" r:id="rId36"/>
    <p:sldId id="277" r:id="rId37"/>
    <p:sldId id="361" r:id="rId38"/>
    <p:sldId id="282" r:id="rId39"/>
    <p:sldId id="358" r:id="rId40"/>
    <p:sldId id="283" r:id="rId41"/>
    <p:sldId id="331" r:id="rId42"/>
    <p:sldId id="365" r:id="rId43"/>
    <p:sldId id="332" r:id="rId44"/>
    <p:sldId id="333" r:id="rId45"/>
    <p:sldId id="285" r:id="rId46"/>
    <p:sldId id="334" r:id="rId47"/>
    <p:sldId id="370" r:id="rId48"/>
    <p:sldId id="335" r:id="rId49"/>
    <p:sldId id="371" r:id="rId50"/>
    <p:sldId id="336" r:id="rId51"/>
    <p:sldId id="337" r:id="rId52"/>
    <p:sldId id="372" r:id="rId53"/>
    <p:sldId id="364" r:id="rId54"/>
    <p:sldId id="289" r:id="rId55"/>
    <p:sldId id="291" r:id="rId56"/>
    <p:sldId id="300" r:id="rId57"/>
    <p:sldId id="316" r:id="rId58"/>
    <p:sldId id="290" r:id="rId59"/>
    <p:sldId id="301" r:id="rId60"/>
    <p:sldId id="339" r:id="rId61"/>
    <p:sldId id="362" r:id="rId62"/>
    <p:sldId id="302" r:id="rId63"/>
    <p:sldId id="303" r:id="rId64"/>
    <p:sldId id="304" r:id="rId65"/>
    <p:sldId id="340" r:id="rId66"/>
    <p:sldId id="363" r:id="rId67"/>
    <p:sldId id="305" r:id="rId68"/>
    <p:sldId id="341" r:id="rId69"/>
    <p:sldId id="308" r:id="rId70"/>
    <p:sldId id="309" r:id="rId71"/>
    <p:sldId id="373" r:id="rId72"/>
    <p:sldId id="314" r:id="rId73"/>
    <p:sldId id="378" r:id="rId74"/>
    <p:sldId id="347" r:id="rId75"/>
    <p:sldId id="348" r:id="rId76"/>
    <p:sldId id="349" r:id="rId77"/>
    <p:sldId id="350" r:id="rId78"/>
    <p:sldId id="351" r:id="rId79"/>
    <p:sldId id="379" r:id="rId80"/>
    <p:sldId id="352" r:id="rId81"/>
    <p:sldId id="355" r:id="rId82"/>
    <p:sldId id="356" r:id="rId83"/>
    <p:sldId id="377" r:id="rId84"/>
    <p:sldId id="357" r:id="rId85"/>
    <p:sldId id="353" r:id="rId86"/>
    <p:sldId id="354" r:id="rId87"/>
    <p:sldId id="315" r:id="rId88"/>
    <p:sldId id="374" r:id="rId89"/>
    <p:sldId id="375" r:id="rId90"/>
    <p:sldId id="376"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F828"/>
    <a:srgbClr val="CC3399"/>
    <a:srgbClr val="FF33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981" autoAdjust="0"/>
    <p:restoredTop sz="94660"/>
  </p:normalViewPr>
  <p:slideViewPr>
    <p:cSldViewPr snapToGrid="0">
      <p:cViewPr varScale="1">
        <p:scale>
          <a:sx n="68" d="100"/>
          <a:sy n="68" d="100"/>
        </p:scale>
        <p:origin x="-552" y="-6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4BED92-7102-4E0E-B431-81FBC8F4458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IN"/>
        </a:p>
      </dgm:t>
    </dgm:pt>
    <dgm:pt modelId="{F221BCD0-F043-4169-9D5D-D6AA39C23918}">
      <dgm:prSet phldrT="[Text]"/>
      <dgm:spPr/>
      <dgm:t>
        <a:bodyPr/>
        <a:lstStyle/>
        <a:p>
          <a:r>
            <a:rPr lang="en-IN" dirty="0" smtClean="0"/>
            <a:t>MVP</a:t>
          </a:r>
          <a:endParaRPr lang="en-IN" dirty="0"/>
        </a:p>
      </dgm:t>
    </dgm:pt>
    <dgm:pt modelId="{F3AED3C1-0034-453F-B0C1-A3752DAEB75C}" type="parTrans" cxnId="{517C5391-9151-4DD4-B531-324F91FDF567}">
      <dgm:prSet/>
      <dgm:spPr/>
      <dgm:t>
        <a:bodyPr/>
        <a:lstStyle/>
        <a:p>
          <a:endParaRPr lang="en-IN"/>
        </a:p>
      </dgm:t>
    </dgm:pt>
    <dgm:pt modelId="{63A9DEFE-04CB-4A82-832F-4345C7904409}" type="sibTrans" cxnId="{517C5391-9151-4DD4-B531-324F91FDF567}">
      <dgm:prSet/>
      <dgm:spPr/>
      <dgm:t>
        <a:bodyPr/>
        <a:lstStyle/>
        <a:p>
          <a:endParaRPr lang="en-IN"/>
        </a:p>
      </dgm:t>
    </dgm:pt>
    <dgm:pt modelId="{4BCA0650-307C-4E35-9DD2-8E484C57B39A}">
      <dgm:prSet phldrT="[Text]"/>
      <dgm:spPr/>
      <dgm:t>
        <a:bodyPr/>
        <a:lstStyle/>
        <a:p>
          <a:r>
            <a:rPr lang="en-US" dirty="0" smtClean="0"/>
            <a:t>Any maneuver which decrease LV size</a:t>
          </a:r>
          <a:endParaRPr lang="en-IN" dirty="0"/>
        </a:p>
      </dgm:t>
    </dgm:pt>
    <dgm:pt modelId="{ED53C921-7880-4869-AFE7-763C64D0FC04}" type="parTrans" cxnId="{FC073218-E536-486B-9CA2-72D214821FFA}">
      <dgm:prSet/>
      <dgm:spPr/>
      <dgm:t>
        <a:bodyPr/>
        <a:lstStyle/>
        <a:p>
          <a:endParaRPr lang="en-IN"/>
        </a:p>
      </dgm:t>
    </dgm:pt>
    <dgm:pt modelId="{1F020598-0B12-4CEC-B98C-E8579DA6EFA0}" type="sibTrans" cxnId="{FC073218-E536-486B-9CA2-72D214821FFA}">
      <dgm:prSet/>
      <dgm:spPr/>
      <dgm:t>
        <a:bodyPr/>
        <a:lstStyle/>
        <a:p>
          <a:endParaRPr lang="en-IN"/>
        </a:p>
      </dgm:t>
    </dgm:pt>
    <dgm:pt modelId="{58F0BBD8-D1F7-4972-81F6-94B919E361E7}">
      <dgm:prSet phldrT="[Text]"/>
      <dgm:spPr/>
      <dgm:t>
        <a:bodyPr/>
        <a:lstStyle/>
        <a:p>
          <a:r>
            <a:rPr lang="en-US" dirty="0" smtClean="0"/>
            <a:t>Decrease - LVEDP</a:t>
          </a:r>
          <a:endParaRPr lang="en-IN" dirty="0"/>
        </a:p>
      </dgm:t>
    </dgm:pt>
    <dgm:pt modelId="{3C44B888-5BA1-4D7A-9D8D-3854C9EB3E7C}" type="parTrans" cxnId="{E199F261-723D-466B-845C-F9CA0C652A21}">
      <dgm:prSet/>
      <dgm:spPr/>
      <dgm:t>
        <a:bodyPr/>
        <a:lstStyle/>
        <a:p>
          <a:endParaRPr lang="en-IN"/>
        </a:p>
      </dgm:t>
    </dgm:pt>
    <dgm:pt modelId="{69ED8185-7D75-49B4-8EE9-144B86DC0E5B}" type="sibTrans" cxnId="{E199F261-723D-466B-845C-F9CA0C652A21}">
      <dgm:prSet/>
      <dgm:spPr/>
      <dgm:t>
        <a:bodyPr/>
        <a:lstStyle/>
        <a:p>
          <a:endParaRPr lang="en-IN"/>
        </a:p>
      </dgm:t>
    </dgm:pt>
    <dgm:pt modelId="{947A33D0-65E5-4943-B541-19B986CBAAF2}">
      <dgm:prSet phldrT="[Text]" phldr="1"/>
      <dgm:spPr/>
      <dgm:t>
        <a:bodyPr/>
        <a:lstStyle/>
        <a:p>
          <a:endParaRPr lang="en-IN" dirty="0"/>
        </a:p>
      </dgm:t>
    </dgm:pt>
    <dgm:pt modelId="{BEBF9398-F5A9-44B7-AC40-CBFECEB3A48B}" type="parTrans" cxnId="{015E135A-A104-40D0-ADB4-82703246FAB0}">
      <dgm:prSet/>
      <dgm:spPr/>
      <dgm:t>
        <a:bodyPr/>
        <a:lstStyle/>
        <a:p>
          <a:endParaRPr lang="en-IN"/>
        </a:p>
      </dgm:t>
    </dgm:pt>
    <dgm:pt modelId="{E86EEC68-7AD5-401C-8A40-21276D37E244}" type="sibTrans" cxnId="{015E135A-A104-40D0-ADB4-82703246FAB0}">
      <dgm:prSet/>
      <dgm:spPr/>
      <dgm:t>
        <a:bodyPr/>
        <a:lstStyle/>
        <a:p>
          <a:endParaRPr lang="en-IN"/>
        </a:p>
      </dgm:t>
    </dgm:pt>
    <dgm:pt modelId="{48C9C9A6-209E-4250-AFE7-AB12D9E077B3}">
      <dgm:prSet phldrT="[Text]"/>
      <dgm:spPr/>
      <dgm:t>
        <a:bodyPr/>
        <a:lstStyle/>
        <a:p>
          <a:r>
            <a:rPr lang="en-US" dirty="0" smtClean="0"/>
            <a:t>Early attainment- critical volume</a:t>
          </a:r>
          <a:endParaRPr lang="en-IN" dirty="0"/>
        </a:p>
      </dgm:t>
    </dgm:pt>
    <dgm:pt modelId="{B82D2435-222D-4965-ABDD-58ADB0A17E92}" type="parTrans" cxnId="{E33BD584-1062-44A0-ADA8-C2F9DE384732}">
      <dgm:prSet/>
      <dgm:spPr/>
      <dgm:t>
        <a:bodyPr/>
        <a:lstStyle/>
        <a:p>
          <a:endParaRPr lang="en-IN"/>
        </a:p>
      </dgm:t>
    </dgm:pt>
    <dgm:pt modelId="{5EE03939-F5B8-4C34-A6B6-DB0A80B62ACF}" type="sibTrans" cxnId="{E33BD584-1062-44A0-ADA8-C2F9DE384732}">
      <dgm:prSet/>
      <dgm:spPr/>
      <dgm:t>
        <a:bodyPr/>
        <a:lstStyle/>
        <a:p>
          <a:endParaRPr lang="en-IN"/>
        </a:p>
      </dgm:t>
    </dgm:pt>
    <dgm:pt modelId="{2127D5C5-3C91-4313-8276-A194184BBF15}">
      <dgm:prSet phldrT="[Text]"/>
      <dgm:spPr/>
      <dgm:t>
        <a:bodyPr/>
        <a:lstStyle/>
        <a:p>
          <a:r>
            <a:rPr lang="en-US" dirty="0" smtClean="0"/>
            <a:t>Prolapse early in systole</a:t>
          </a:r>
          <a:endParaRPr lang="en-IN" dirty="0"/>
        </a:p>
      </dgm:t>
    </dgm:pt>
    <dgm:pt modelId="{9DF6ADD1-E555-4396-82FE-FA6A77C970A3}" type="parTrans" cxnId="{FDB0D4F2-FE4D-4AF9-8F3C-B20EC1495B04}">
      <dgm:prSet/>
      <dgm:spPr/>
      <dgm:t>
        <a:bodyPr/>
        <a:lstStyle/>
        <a:p>
          <a:endParaRPr lang="en-IN"/>
        </a:p>
      </dgm:t>
    </dgm:pt>
    <dgm:pt modelId="{933701ED-F301-4967-8F3C-6B56AB9AEA37}" type="sibTrans" cxnId="{FDB0D4F2-FE4D-4AF9-8F3C-B20EC1495B04}">
      <dgm:prSet/>
      <dgm:spPr/>
      <dgm:t>
        <a:bodyPr/>
        <a:lstStyle/>
        <a:p>
          <a:endParaRPr lang="en-IN"/>
        </a:p>
      </dgm:t>
    </dgm:pt>
    <dgm:pt modelId="{ABB1D6EE-1EFA-4A19-93B3-D584B563A795}">
      <dgm:prSet phldrT="[Text]" phldr="1"/>
      <dgm:spPr/>
      <dgm:t>
        <a:bodyPr/>
        <a:lstStyle/>
        <a:p>
          <a:endParaRPr lang="en-IN" dirty="0"/>
        </a:p>
      </dgm:t>
    </dgm:pt>
    <dgm:pt modelId="{365F6204-5781-435C-B215-725688EEA505}" type="parTrans" cxnId="{ED3FBB16-2688-48AE-A690-87DB6ED218EC}">
      <dgm:prSet/>
      <dgm:spPr/>
      <dgm:t>
        <a:bodyPr/>
        <a:lstStyle/>
        <a:p>
          <a:endParaRPr lang="en-IN"/>
        </a:p>
      </dgm:t>
    </dgm:pt>
    <dgm:pt modelId="{9B3E8924-4A8F-4A65-AD0F-DE40EC833049}" type="sibTrans" cxnId="{ED3FBB16-2688-48AE-A690-87DB6ED218EC}">
      <dgm:prSet/>
      <dgm:spPr/>
      <dgm:t>
        <a:bodyPr/>
        <a:lstStyle/>
        <a:p>
          <a:endParaRPr lang="en-IN"/>
        </a:p>
      </dgm:t>
    </dgm:pt>
    <dgm:pt modelId="{3B2EA141-41F8-42D2-9901-72857B2C5252}">
      <dgm:prSet phldrT="[Text]"/>
      <dgm:spPr/>
      <dgm:t>
        <a:bodyPr/>
        <a:lstStyle/>
        <a:p>
          <a:r>
            <a:rPr lang="en-US" dirty="0" smtClean="0"/>
            <a:t>Click moves closer to S1</a:t>
          </a:r>
          <a:endParaRPr lang="en-IN" dirty="0"/>
        </a:p>
      </dgm:t>
    </dgm:pt>
    <dgm:pt modelId="{D3BB08DB-DD07-494B-8C8B-086902719784}" type="parTrans" cxnId="{9D54C491-C54C-4398-A3D6-7835FF88652F}">
      <dgm:prSet/>
      <dgm:spPr/>
      <dgm:t>
        <a:bodyPr/>
        <a:lstStyle/>
        <a:p>
          <a:endParaRPr lang="en-IN"/>
        </a:p>
      </dgm:t>
    </dgm:pt>
    <dgm:pt modelId="{E0050E07-AEBE-422E-9389-DF521B2FFB98}" type="sibTrans" cxnId="{9D54C491-C54C-4398-A3D6-7835FF88652F}">
      <dgm:prSet/>
      <dgm:spPr/>
      <dgm:t>
        <a:bodyPr/>
        <a:lstStyle/>
        <a:p>
          <a:endParaRPr lang="en-IN"/>
        </a:p>
      </dgm:t>
    </dgm:pt>
    <dgm:pt modelId="{2856A23A-1224-42AD-B9C2-BCE69797D688}">
      <dgm:prSet phldrT="[Text]"/>
      <dgm:spPr/>
      <dgm:t>
        <a:bodyPr/>
        <a:lstStyle/>
        <a:p>
          <a:r>
            <a:rPr lang="en-US" dirty="0" err="1" smtClean="0"/>
            <a:t>Murmer</a:t>
          </a:r>
          <a:r>
            <a:rPr lang="en-US" dirty="0" smtClean="0"/>
            <a:t> becomes longer</a:t>
          </a:r>
          <a:endParaRPr lang="en-IN" dirty="0"/>
        </a:p>
      </dgm:t>
    </dgm:pt>
    <dgm:pt modelId="{AFEBBDF7-5BFB-43FA-A3E9-8627940C05CB}" type="parTrans" cxnId="{00180B5E-996F-4604-B503-3899C2EF59AF}">
      <dgm:prSet/>
      <dgm:spPr/>
      <dgm:t>
        <a:bodyPr/>
        <a:lstStyle/>
        <a:p>
          <a:endParaRPr lang="en-IN"/>
        </a:p>
      </dgm:t>
    </dgm:pt>
    <dgm:pt modelId="{90F5C049-6E76-424E-9FC7-492025F53D97}" type="sibTrans" cxnId="{00180B5E-996F-4604-B503-3899C2EF59AF}">
      <dgm:prSet/>
      <dgm:spPr/>
      <dgm:t>
        <a:bodyPr/>
        <a:lstStyle/>
        <a:p>
          <a:endParaRPr lang="en-IN"/>
        </a:p>
      </dgm:t>
    </dgm:pt>
    <dgm:pt modelId="{6CE6B28D-F8C8-4D63-87C6-31CEA8063437}" type="pres">
      <dgm:prSet presAssocID="{3F4BED92-7102-4E0E-B431-81FBC8F4458B}" presName="linearFlow" presStyleCnt="0">
        <dgm:presLayoutVars>
          <dgm:dir/>
          <dgm:animLvl val="lvl"/>
          <dgm:resizeHandles val="exact"/>
        </dgm:presLayoutVars>
      </dgm:prSet>
      <dgm:spPr/>
      <dgm:t>
        <a:bodyPr/>
        <a:lstStyle/>
        <a:p>
          <a:endParaRPr lang="en-IN"/>
        </a:p>
      </dgm:t>
    </dgm:pt>
    <dgm:pt modelId="{4D03F93C-B3F3-434E-8FAE-13AFE051D4A7}" type="pres">
      <dgm:prSet presAssocID="{F221BCD0-F043-4169-9D5D-D6AA39C23918}" presName="composite" presStyleCnt="0"/>
      <dgm:spPr/>
    </dgm:pt>
    <dgm:pt modelId="{275DC452-7835-459E-9E75-157CCFFD379A}" type="pres">
      <dgm:prSet presAssocID="{F221BCD0-F043-4169-9D5D-D6AA39C23918}" presName="parentText" presStyleLbl="alignNode1" presStyleIdx="0" presStyleCnt="3">
        <dgm:presLayoutVars>
          <dgm:chMax val="1"/>
          <dgm:bulletEnabled val="1"/>
        </dgm:presLayoutVars>
      </dgm:prSet>
      <dgm:spPr/>
      <dgm:t>
        <a:bodyPr/>
        <a:lstStyle/>
        <a:p>
          <a:endParaRPr lang="en-IN"/>
        </a:p>
      </dgm:t>
    </dgm:pt>
    <dgm:pt modelId="{D6BA4DC8-ABD7-4BAF-B466-5E53F0FA7157}" type="pres">
      <dgm:prSet presAssocID="{F221BCD0-F043-4169-9D5D-D6AA39C23918}" presName="descendantText" presStyleLbl="alignAcc1" presStyleIdx="0" presStyleCnt="3">
        <dgm:presLayoutVars>
          <dgm:bulletEnabled val="1"/>
        </dgm:presLayoutVars>
      </dgm:prSet>
      <dgm:spPr/>
      <dgm:t>
        <a:bodyPr/>
        <a:lstStyle/>
        <a:p>
          <a:endParaRPr lang="en-IN"/>
        </a:p>
      </dgm:t>
    </dgm:pt>
    <dgm:pt modelId="{39C43983-C232-4B6C-BE00-20BD4D372FCF}" type="pres">
      <dgm:prSet presAssocID="{63A9DEFE-04CB-4A82-832F-4345C7904409}" presName="sp" presStyleCnt="0"/>
      <dgm:spPr/>
    </dgm:pt>
    <dgm:pt modelId="{86FFADC9-A78E-45D5-AE24-DBE3D14C8D9C}" type="pres">
      <dgm:prSet presAssocID="{947A33D0-65E5-4943-B541-19B986CBAAF2}" presName="composite" presStyleCnt="0"/>
      <dgm:spPr/>
    </dgm:pt>
    <dgm:pt modelId="{448CA99D-0F02-4EA8-9777-B1545C7EE330}" type="pres">
      <dgm:prSet presAssocID="{947A33D0-65E5-4943-B541-19B986CBAAF2}" presName="parentText" presStyleLbl="alignNode1" presStyleIdx="1" presStyleCnt="3">
        <dgm:presLayoutVars>
          <dgm:chMax val="1"/>
          <dgm:bulletEnabled val="1"/>
        </dgm:presLayoutVars>
      </dgm:prSet>
      <dgm:spPr/>
      <dgm:t>
        <a:bodyPr/>
        <a:lstStyle/>
        <a:p>
          <a:endParaRPr lang="en-IN"/>
        </a:p>
      </dgm:t>
    </dgm:pt>
    <dgm:pt modelId="{895F32DC-F61B-438C-B99D-549874159FC5}" type="pres">
      <dgm:prSet presAssocID="{947A33D0-65E5-4943-B541-19B986CBAAF2}" presName="descendantText" presStyleLbl="alignAcc1" presStyleIdx="1" presStyleCnt="3">
        <dgm:presLayoutVars>
          <dgm:bulletEnabled val="1"/>
        </dgm:presLayoutVars>
      </dgm:prSet>
      <dgm:spPr/>
      <dgm:t>
        <a:bodyPr/>
        <a:lstStyle/>
        <a:p>
          <a:endParaRPr lang="en-IN"/>
        </a:p>
      </dgm:t>
    </dgm:pt>
    <dgm:pt modelId="{990BC169-BECD-4006-902B-F507756A0E7A}" type="pres">
      <dgm:prSet presAssocID="{E86EEC68-7AD5-401C-8A40-21276D37E244}" presName="sp" presStyleCnt="0"/>
      <dgm:spPr/>
    </dgm:pt>
    <dgm:pt modelId="{206771D2-561A-47C5-A9E7-FBEE8021E41C}" type="pres">
      <dgm:prSet presAssocID="{ABB1D6EE-1EFA-4A19-93B3-D584B563A795}" presName="composite" presStyleCnt="0"/>
      <dgm:spPr/>
    </dgm:pt>
    <dgm:pt modelId="{682208FF-8809-4E06-812C-9FA34B1D42C0}" type="pres">
      <dgm:prSet presAssocID="{ABB1D6EE-1EFA-4A19-93B3-D584B563A795}" presName="parentText" presStyleLbl="alignNode1" presStyleIdx="2" presStyleCnt="3">
        <dgm:presLayoutVars>
          <dgm:chMax val="1"/>
          <dgm:bulletEnabled val="1"/>
        </dgm:presLayoutVars>
      </dgm:prSet>
      <dgm:spPr/>
      <dgm:t>
        <a:bodyPr/>
        <a:lstStyle/>
        <a:p>
          <a:endParaRPr lang="en-IN"/>
        </a:p>
      </dgm:t>
    </dgm:pt>
    <dgm:pt modelId="{C35902C7-A101-415D-96BE-447B7CDD6FB5}" type="pres">
      <dgm:prSet presAssocID="{ABB1D6EE-1EFA-4A19-93B3-D584B563A795}" presName="descendantText" presStyleLbl="alignAcc1" presStyleIdx="2" presStyleCnt="3">
        <dgm:presLayoutVars>
          <dgm:bulletEnabled val="1"/>
        </dgm:presLayoutVars>
      </dgm:prSet>
      <dgm:spPr/>
      <dgm:t>
        <a:bodyPr/>
        <a:lstStyle/>
        <a:p>
          <a:endParaRPr lang="en-IN"/>
        </a:p>
      </dgm:t>
    </dgm:pt>
  </dgm:ptLst>
  <dgm:cxnLst>
    <dgm:cxn modelId="{A3FC6158-5A94-4428-A013-A676514762E8}" type="presOf" srcId="{ABB1D6EE-1EFA-4A19-93B3-D584B563A795}" destId="{682208FF-8809-4E06-812C-9FA34B1D42C0}" srcOrd="0" destOrd="0" presId="urn:microsoft.com/office/officeart/2005/8/layout/chevron2"/>
    <dgm:cxn modelId="{331C5A78-D356-499C-870A-2685FA06CBCD}" type="presOf" srcId="{48C9C9A6-209E-4250-AFE7-AB12D9E077B3}" destId="{895F32DC-F61B-438C-B99D-549874159FC5}" srcOrd="0" destOrd="0" presId="urn:microsoft.com/office/officeart/2005/8/layout/chevron2"/>
    <dgm:cxn modelId="{FC073218-E536-486B-9CA2-72D214821FFA}" srcId="{F221BCD0-F043-4169-9D5D-D6AA39C23918}" destId="{4BCA0650-307C-4E35-9DD2-8E484C57B39A}" srcOrd="0" destOrd="0" parTransId="{ED53C921-7880-4869-AFE7-763C64D0FC04}" sibTransId="{1F020598-0B12-4CEC-B98C-E8579DA6EFA0}"/>
    <dgm:cxn modelId="{10469F8F-ACA9-4A84-B999-9B4AADC400A5}" type="presOf" srcId="{F221BCD0-F043-4169-9D5D-D6AA39C23918}" destId="{275DC452-7835-459E-9E75-157CCFFD379A}" srcOrd="0" destOrd="0" presId="urn:microsoft.com/office/officeart/2005/8/layout/chevron2"/>
    <dgm:cxn modelId="{0F9AB4F2-10C2-480B-BD15-FCD27A2321EF}" type="presOf" srcId="{3B2EA141-41F8-42D2-9901-72857B2C5252}" destId="{C35902C7-A101-415D-96BE-447B7CDD6FB5}" srcOrd="0" destOrd="0" presId="urn:microsoft.com/office/officeart/2005/8/layout/chevron2"/>
    <dgm:cxn modelId="{ED3FBB16-2688-48AE-A690-87DB6ED218EC}" srcId="{3F4BED92-7102-4E0E-B431-81FBC8F4458B}" destId="{ABB1D6EE-1EFA-4A19-93B3-D584B563A795}" srcOrd="2" destOrd="0" parTransId="{365F6204-5781-435C-B215-725688EEA505}" sibTransId="{9B3E8924-4A8F-4A65-AD0F-DE40EC833049}"/>
    <dgm:cxn modelId="{E199F261-723D-466B-845C-F9CA0C652A21}" srcId="{F221BCD0-F043-4169-9D5D-D6AA39C23918}" destId="{58F0BBD8-D1F7-4972-81F6-94B919E361E7}" srcOrd="1" destOrd="0" parTransId="{3C44B888-5BA1-4D7A-9D8D-3854C9EB3E7C}" sibTransId="{69ED8185-7D75-49B4-8EE9-144B86DC0E5B}"/>
    <dgm:cxn modelId="{BE37D344-0B2B-4027-BEAA-7801F6111B57}" type="presOf" srcId="{4BCA0650-307C-4E35-9DD2-8E484C57B39A}" destId="{D6BA4DC8-ABD7-4BAF-B466-5E53F0FA7157}" srcOrd="0" destOrd="0" presId="urn:microsoft.com/office/officeart/2005/8/layout/chevron2"/>
    <dgm:cxn modelId="{9D54C491-C54C-4398-A3D6-7835FF88652F}" srcId="{ABB1D6EE-1EFA-4A19-93B3-D584B563A795}" destId="{3B2EA141-41F8-42D2-9901-72857B2C5252}" srcOrd="0" destOrd="0" parTransId="{D3BB08DB-DD07-494B-8C8B-086902719784}" sibTransId="{E0050E07-AEBE-422E-9389-DF521B2FFB98}"/>
    <dgm:cxn modelId="{015E135A-A104-40D0-ADB4-82703246FAB0}" srcId="{3F4BED92-7102-4E0E-B431-81FBC8F4458B}" destId="{947A33D0-65E5-4943-B541-19B986CBAAF2}" srcOrd="1" destOrd="0" parTransId="{BEBF9398-F5A9-44B7-AC40-CBFECEB3A48B}" sibTransId="{E86EEC68-7AD5-401C-8A40-21276D37E244}"/>
    <dgm:cxn modelId="{00180B5E-996F-4604-B503-3899C2EF59AF}" srcId="{ABB1D6EE-1EFA-4A19-93B3-D584B563A795}" destId="{2856A23A-1224-42AD-B9C2-BCE69797D688}" srcOrd="1" destOrd="0" parTransId="{AFEBBDF7-5BFB-43FA-A3E9-8627940C05CB}" sibTransId="{90F5C049-6E76-424E-9FC7-492025F53D97}"/>
    <dgm:cxn modelId="{FDB0D4F2-FE4D-4AF9-8F3C-B20EC1495B04}" srcId="{947A33D0-65E5-4943-B541-19B986CBAAF2}" destId="{2127D5C5-3C91-4313-8276-A194184BBF15}" srcOrd="1" destOrd="0" parTransId="{9DF6ADD1-E555-4396-82FE-FA6A77C970A3}" sibTransId="{933701ED-F301-4967-8F3C-6B56AB9AEA37}"/>
    <dgm:cxn modelId="{22EA1AAF-9D8D-45FB-9411-56D757182F67}" type="presOf" srcId="{3F4BED92-7102-4E0E-B431-81FBC8F4458B}" destId="{6CE6B28D-F8C8-4D63-87C6-31CEA8063437}" srcOrd="0" destOrd="0" presId="urn:microsoft.com/office/officeart/2005/8/layout/chevron2"/>
    <dgm:cxn modelId="{E33BD584-1062-44A0-ADA8-C2F9DE384732}" srcId="{947A33D0-65E5-4943-B541-19B986CBAAF2}" destId="{48C9C9A6-209E-4250-AFE7-AB12D9E077B3}" srcOrd="0" destOrd="0" parTransId="{B82D2435-222D-4965-ABDD-58ADB0A17E92}" sibTransId="{5EE03939-F5B8-4C34-A6B6-DB0A80B62ACF}"/>
    <dgm:cxn modelId="{37E235CF-6F31-4E87-8BCC-2374AD9CF568}" type="presOf" srcId="{58F0BBD8-D1F7-4972-81F6-94B919E361E7}" destId="{D6BA4DC8-ABD7-4BAF-B466-5E53F0FA7157}" srcOrd="0" destOrd="1" presId="urn:microsoft.com/office/officeart/2005/8/layout/chevron2"/>
    <dgm:cxn modelId="{18267650-20FD-4B34-84C3-C663773C2554}" type="presOf" srcId="{947A33D0-65E5-4943-B541-19B986CBAAF2}" destId="{448CA99D-0F02-4EA8-9777-B1545C7EE330}" srcOrd="0" destOrd="0" presId="urn:microsoft.com/office/officeart/2005/8/layout/chevron2"/>
    <dgm:cxn modelId="{517C5391-9151-4DD4-B531-324F91FDF567}" srcId="{3F4BED92-7102-4E0E-B431-81FBC8F4458B}" destId="{F221BCD0-F043-4169-9D5D-D6AA39C23918}" srcOrd="0" destOrd="0" parTransId="{F3AED3C1-0034-453F-B0C1-A3752DAEB75C}" sibTransId="{63A9DEFE-04CB-4A82-832F-4345C7904409}"/>
    <dgm:cxn modelId="{B5C42BC0-050F-4827-BB0F-65259539D39D}" type="presOf" srcId="{2856A23A-1224-42AD-B9C2-BCE69797D688}" destId="{C35902C7-A101-415D-96BE-447B7CDD6FB5}" srcOrd="0" destOrd="1" presId="urn:microsoft.com/office/officeart/2005/8/layout/chevron2"/>
    <dgm:cxn modelId="{22F5F9D9-B2F9-466E-8735-F798F381E2A3}" type="presOf" srcId="{2127D5C5-3C91-4313-8276-A194184BBF15}" destId="{895F32DC-F61B-438C-B99D-549874159FC5}" srcOrd="0" destOrd="1" presId="urn:microsoft.com/office/officeart/2005/8/layout/chevron2"/>
    <dgm:cxn modelId="{47BD5E60-E75D-44ED-B24C-71BBA01AA184}" type="presParOf" srcId="{6CE6B28D-F8C8-4D63-87C6-31CEA8063437}" destId="{4D03F93C-B3F3-434E-8FAE-13AFE051D4A7}" srcOrd="0" destOrd="0" presId="urn:microsoft.com/office/officeart/2005/8/layout/chevron2"/>
    <dgm:cxn modelId="{678D874B-72D2-41ED-8D9E-1E211C275D58}" type="presParOf" srcId="{4D03F93C-B3F3-434E-8FAE-13AFE051D4A7}" destId="{275DC452-7835-459E-9E75-157CCFFD379A}" srcOrd="0" destOrd="0" presId="urn:microsoft.com/office/officeart/2005/8/layout/chevron2"/>
    <dgm:cxn modelId="{F581C093-30D4-4754-8F99-D84074372C88}" type="presParOf" srcId="{4D03F93C-B3F3-434E-8FAE-13AFE051D4A7}" destId="{D6BA4DC8-ABD7-4BAF-B466-5E53F0FA7157}" srcOrd="1" destOrd="0" presId="urn:microsoft.com/office/officeart/2005/8/layout/chevron2"/>
    <dgm:cxn modelId="{F1F1B134-E0C9-499C-A89B-6D01A529DD53}" type="presParOf" srcId="{6CE6B28D-F8C8-4D63-87C6-31CEA8063437}" destId="{39C43983-C232-4B6C-BE00-20BD4D372FCF}" srcOrd="1" destOrd="0" presId="urn:microsoft.com/office/officeart/2005/8/layout/chevron2"/>
    <dgm:cxn modelId="{D93D9298-3321-42FA-95BF-779319D308C4}" type="presParOf" srcId="{6CE6B28D-F8C8-4D63-87C6-31CEA8063437}" destId="{86FFADC9-A78E-45D5-AE24-DBE3D14C8D9C}" srcOrd="2" destOrd="0" presId="urn:microsoft.com/office/officeart/2005/8/layout/chevron2"/>
    <dgm:cxn modelId="{0C7A64EB-6319-4837-88D8-1A4E64A4CAB2}" type="presParOf" srcId="{86FFADC9-A78E-45D5-AE24-DBE3D14C8D9C}" destId="{448CA99D-0F02-4EA8-9777-B1545C7EE330}" srcOrd="0" destOrd="0" presId="urn:microsoft.com/office/officeart/2005/8/layout/chevron2"/>
    <dgm:cxn modelId="{B5452B48-AB03-40E7-B1B3-596DCCDA6A7E}" type="presParOf" srcId="{86FFADC9-A78E-45D5-AE24-DBE3D14C8D9C}" destId="{895F32DC-F61B-438C-B99D-549874159FC5}" srcOrd="1" destOrd="0" presId="urn:microsoft.com/office/officeart/2005/8/layout/chevron2"/>
    <dgm:cxn modelId="{FD5EB5CA-CEB5-4F50-AA46-3C324D13E5D5}" type="presParOf" srcId="{6CE6B28D-F8C8-4D63-87C6-31CEA8063437}" destId="{990BC169-BECD-4006-902B-F507756A0E7A}" srcOrd="3" destOrd="0" presId="urn:microsoft.com/office/officeart/2005/8/layout/chevron2"/>
    <dgm:cxn modelId="{F4ADE342-4603-4C13-A397-EEDB257540DE}" type="presParOf" srcId="{6CE6B28D-F8C8-4D63-87C6-31CEA8063437}" destId="{206771D2-561A-47C5-A9E7-FBEE8021E41C}" srcOrd="4" destOrd="0" presId="urn:microsoft.com/office/officeart/2005/8/layout/chevron2"/>
    <dgm:cxn modelId="{A7526397-5270-4750-ABBB-CDE411D1B0D6}" type="presParOf" srcId="{206771D2-561A-47C5-A9E7-FBEE8021E41C}" destId="{682208FF-8809-4E06-812C-9FA34B1D42C0}" srcOrd="0" destOrd="0" presId="urn:microsoft.com/office/officeart/2005/8/layout/chevron2"/>
    <dgm:cxn modelId="{BAF4007E-122C-4C7D-A52E-FC84E1CD43F4}" type="presParOf" srcId="{206771D2-561A-47C5-A9E7-FBEE8021E41C}" destId="{C35902C7-A101-415D-96BE-447B7CDD6FB5}" srcOrd="1" destOrd="0" presId="urn:microsoft.com/office/officeart/2005/8/layout/chevron2"/>
  </dgm:cxnLst>
  <dgm:bg/>
  <dgm:whole/>
</dgm:dataModel>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pPr/>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pPr/>
              <a:t>8/27/2024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pPr/>
              <a:t>8/27/2024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pPr/>
              <a:t>8/27/2024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pPr/>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pPr/>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pPr/>
              <a:t>8/27/2024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8058" y="338592"/>
            <a:ext cx="9144000" cy="1312927"/>
          </a:xfrm>
        </p:spPr>
        <p:txBody>
          <a:bodyPr>
            <a:normAutofit/>
          </a:bodyPr>
          <a:lstStyle/>
          <a:p>
            <a:r>
              <a:rPr lang="en-IN" sz="8000" dirty="0" smtClean="0"/>
              <a:t>Dynamic Auscultation</a:t>
            </a:r>
            <a:endParaRPr lang="en-US" sz="8000" dirty="0"/>
          </a:p>
        </p:txBody>
      </p:sp>
      <p:sp>
        <p:nvSpPr>
          <p:cNvPr id="3" name="Subtitle 2"/>
          <p:cNvSpPr>
            <a:spLocks noGrp="1"/>
          </p:cNvSpPr>
          <p:nvPr>
            <p:ph type="subTitle" idx="1"/>
          </p:nvPr>
        </p:nvSpPr>
        <p:spPr>
          <a:xfrm>
            <a:off x="6643396" y="4152545"/>
            <a:ext cx="5368211" cy="1044607"/>
          </a:xfrm>
        </p:spPr>
        <p:txBody>
          <a:bodyPr/>
          <a:lstStyle/>
          <a:p>
            <a:r>
              <a:rPr lang="en-IN" dirty="0" smtClean="0"/>
              <a:t>Presented by : Dr AJMAL</a:t>
            </a:r>
          </a:p>
          <a:p>
            <a:r>
              <a:rPr lang="en-IN" dirty="0" smtClean="0"/>
              <a:t>Chaired by : Dr SAJEER K T</a:t>
            </a:r>
            <a:endParaRPr lang="en-US" dirty="0"/>
          </a:p>
        </p:txBody>
      </p:sp>
      <p:pic>
        <p:nvPicPr>
          <p:cNvPr id="5" name="Picture 2"/>
          <p:cNvPicPr>
            <a:picLocks noChangeAspect="1" noChangeArrowheads="1"/>
          </p:cNvPicPr>
          <p:nvPr/>
        </p:nvPicPr>
        <p:blipFill>
          <a:blip r:embed="rId2"/>
          <a:srcRect/>
          <a:stretch>
            <a:fillRect/>
          </a:stretch>
        </p:blipFill>
        <p:spPr bwMode="auto">
          <a:xfrm>
            <a:off x="1044308" y="1912776"/>
            <a:ext cx="5384483" cy="45626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1191"/>
            <a:ext cx="10515600" cy="717226"/>
          </a:xfrm>
        </p:spPr>
        <p:txBody>
          <a:bodyPr/>
          <a:lstStyle/>
          <a:p>
            <a:r>
              <a:rPr lang="en-IN" dirty="0" smtClean="0"/>
              <a:t>              Respiratory Variations</a:t>
            </a:r>
            <a:endParaRPr lang="en-US" dirty="0"/>
          </a:p>
        </p:txBody>
      </p:sp>
      <p:sp>
        <p:nvSpPr>
          <p:cNvPr id="3" name="Content Placeholder 2"/>
          <p:cNvSpPr>
            <a:spLocks noGrp="1"/>
          </p:cNvSpPr>
          <p:nvPr>
            <p:ph idx="1"/>
          </p:nvPr>
        </p:nvSpPr>
        <p:spPr>
          <a:xfrm>
            <a:off x="289249" y="877078"/>
            <a:ext cx="11402008" cy="5840963"/>
          </a:xfrm>
        </p:spPr>
        <p:txBody>
          <a:bodyPr>
            <a:normAutofit/>
          </a:bodyPr>
          <a:lstStyle/>
          <a:p>
            <a:r>
              <a:rPr lang="en-IN" dirty="0" err="1" smtClean="0"/>
              <a:t>Pontain</a:t>
            </a:r>
            <a:r>
              <a:rPr lang="en-IN" dirty="0" smtClean="0"/>
              <a:t> in 1866 was first to note splitting of S2 with respiratory variation</a:t>
            </a:r>
          </a:p>
          <a:p>
            <a:r>
              <a:rPr lang="en-US" dirty="0" smtClean="0"/>
              <a:t>In 1954, </a:t>
            </a:r>
            <a:r>
              <a:rPr lang="en-US" dirty="0" err="1" smtClean="0"/>
              <a:t>Leatham</a:t>
            </a:r>
            <a:r>
              <a:rPr lang="en-US" dirty="0" smtClean="0"/>
              <a:t> brought </a:t>
            </a:r>
            <a:r>
              <a:rPr lang="en-US" dirty="0" err="1" smtClean="0"/>
              <a:t>Potain's</a:t>
            </a:r>
            <a:r>
              <a:rPr lang="en-US" dirty="0" smtClean="0"/>
              <a:t> observations in to clinical attention</a:t>
            </a:r>
            <a:endParaRPr lang="en-IN" dirty="0" smtClean="0"/>
          </a:p>
          <a:p>
            <a:endParaRPr lang="en-IN" dirty="0" smtClean="0"/>
          </a:p>
          <a:p>
            <a:pPr>
              <a:buNone/>
            </a:pPr>
            <a:r>
              <a:rPr lang="en-IN" b="1" dirty="0" smtClean="0"/>
              <a:t>                                             </a:t>
            </a:r>
            <a:r>
              <a:rPr lang="en-IN" b="1" u="sng" dirty="0" smtClean="0"/>
              <a:t>INSPIRATION</a:t>
            </a:r>
          </a:p>
          <a:p>
            <a:r>
              <a:rPr lang="en-IN" dirty="0" smtClean="0"/>
              <a:t>Negative </a:t>
            </a:r>
            <a:r>
              <a:rPr lang="en-IN" dirty="0" err="1" smtClean="0"/>
              <a:t>Intrathoracic</a:t>
            </a:r>
            <a:r>
              <a:rPr lang="en-IN" dirty="0" smtClean="0"/>
              <a:t> </a:t>
            </a:r>
            <a:r>
              <a:rPr lang="en-IN" dirty="0" err="1" smtClean="0"/>
              <a:t>pressure</a:t>
            </a:r>
            <a:r>
              <a:rPr lang="en-IN" dirty="0" err="1" smtClean="0">
                <a:sym typeface="Wingdings" pitchFamily="2" charset="2"/>
              </a:rPr>
              <a:t>Sucks</a:t>
            </a:r>
            <a:r>
              <a:rPr lang="en-IN" dirty="0" smtClean="0">
                <a:sym typeface="Wingdings" pitchFamily="2" charset="2"/>
              </a:rPr>
              <a:t> blood in to </a:t>
            </a:r>
            <a:r>
              <a:rPr lang="en-IN" dirty="0" err="1" smtClean="0">
                <a:sym typeface="Wingdings" pitchFamily="2" charset="2"/>
              </a:rPr>
              <a:t>Rt</a:t>
            </a:r>
            <a:r>
              <a:rPr lang="en-IN" dirty="0" smtClean="0">
                <a:sym typeface="Wingdings" pitchFamily="2" charset="2"/>
              </a:rPr>
              <a:t> Heart</a:t>
            </a:r>
          </a:p>
          <a:p>
            <a:r>
              <a:rPr lang="en-IN" dirty="0" err="1" smtClean="0">
                <a:sym typeface="Wingdings" pitchFamily="2" charset="2"/>
              </a:rPr>
              <a:t>VenacavaRt</a:t>
            </a:r>
            <a:r>
              <a:rPr lang="en-IN" dirty="0" smtClean="0">
                <a:sym typeface="Wingdings" pitchFamily="2" charset="2"/>
              </a:rPr>
              <a:t> </a:t>
            </a:r>
            <a:r>
              <a:rPr lang="en-IN" dirty="0" err="1" smtClean="0">
                <a:sym typeface="Wingdings" pitchFamily="2" charset="2"/>
              </a:rPr>
              <a:t>Atrial</a:t>
            </a:r>
            <a:r>
              <a:rPr lang="en-IN" dirty="0" smtClean="0">
                <a:sym typeface="Wingdings" pitchFamily="2" charset="2"/>
              </a:rPr>
              <a:t> Gradient Increases</a:t>
            </a:r>
          </a:p>
          <a:p>
            <a:r>
              <a:rPr lang="en-IN" dirty="0" smtClean="0">
                <a:sym typeface="Wingdings" pitchFamily="2" charset="2"/>
              </a:rPr>
              <a:t>Cardiac Chambers(RA) are </a:t>
            </a:r>
            <a:r>
              <a:rPr lang="en-IN" dirty="0" err="1" smtClean="0">
                <a:sym typeface="Wingdings" pitchFamily="2" charset="2"/>
              </a:rPr>
              <a:t>intrathoracic</a:t>
            </a:r>
            <a:r>
              <a:rPr lang="en-IN" dirty="0" smtClean="0">
                <a:sym typeface="Wingdings" pitchFamily="2" charset="2"/>
              </a:rPr>
              <a:t> but </a:t>
            </a:r>
            <a:r>
              <a:rPr lang="en-IN" dirty="0" err="1" smtClean="0">
                <a:sym typeface="Wingdings" pitchFamily="2" charset="2"/>
              </a:rPr>
              <a:t>venacava</a:t>
            </a:r>
            <a:r>
              <a:rPr lang="en-IN" dirty="0" smtClean="0">
                <a:sym typeface="Wingdings" pitchFamily="2" charset="2"/>
              </a:rPr>
              <a:t> are </a:t>
            </a:r>
            <a:r>
              <a:rPr lang="en-IN" dirty="0" err="1" smtClean="0">
                <a:sym typeface="Wingdings" pitchFamily="2" charset="2"/>
              </a:rPr>
              <a:t>extrathoracic</a:t>
            </a:r>
            <a:endParaRPr lang="en-IN" dirty="0" smtClean="0">
              <a:sym typeface="Wingdings" pitchFamily="2" charset="2"/>
            </a:endParaRPr>
          </a:p>
          <a:p>
            <a:r>
              <a:rPr lang="en-IN" dirty="0" err="1" smtClean="0">
                <a:sym typeface="Wingdings" pitchFamily="2" charset="2"/>
              </a:rPr>
              <a:t>Rt</a:t>
            </a:r>
            <a:r>
              <a:rPr lang="en-IN" dirty="0" smtClean="0">
                <a:sym typeface="Wingdings" pitchFamily="2" charset="2"/>
              </a:rPr>
              <a:t> </a:t>
            </a:r>
            <a:r>
              <a:rPr lang="en-IN" dirty="0" err="1" smtClean="0">
                <a:sym typeface="Wingdings" pitchFamily="2" charset="2"/>
              </a:rPr>
              <a:t>atrial</a:t>
            </a:r>
            <a:r>
              <a:rPr lang="en-IN" dirty="0" smtClean="0">
                <a:sym typeface="Wingdings" pitchFamily="2" charset="2"/>
              </a:rPr>
              <a:t> pressure decrease but </a:t>
            </a:r>
            <a:r>
              <a:rPr lang="en-IN" dirty="0" err="1" smtClean="0">
                <a:sym typeface="Wingdings" pitchFamily="2" charset="2"/>
              </a:rPr>
              <a:t>venacaval</a:t>
            </a:r>
            <a:r>
              <a:rPr lang="en-IN" dirty="0" smtClean="0">
                <a:sym typeface="Wingdings" pitchFamily="2" charset="2"/>
              </a:rPr>
              <a:t> pressure </a:t>
            </a:r>
            <a:r>
              <a:rPr lang="en-IN" dirty="0" err="1" smtClean="0">
                <a:sym typeface="Wingdings" pitchFamily="2" charset="2"/>
              </a:rPr>
              <a:t>doesnot</a:t>
            </a:r>
            <a:r>
              <a:rPr lang="en-IN" dirty="0" smtClean="0">
                <a:sym typeface="Wingdings" pitchFamily="2" charset="2"/>
              </a:rPr>
              <a:t> change</a:t>
            </a:r>
          </a:p>
          <a:p>
            <a:r>
              <a:rPr lang="en-IN" dirty="0" smtClean="0">
                <a:sym typeface="Wingdings" pitchFamily="2" charset="2"/>
              </a:rPr>
              <a:t>Venous return to </a:t>
            </a:r>
            <a:r>
              <a:rPr lang="en-IN" dirty="0" err="1" smtClean="0">
                <a:sym typeface="Wingdings" pitchFamily="2" charset="2"/>
              </a:rPr>
              <a:t>Rt</a:t>
            </a:r>
            <a:r>
              <a:rPr lang="en-IN" dirty="0" smtClean="0">
                <a:sym typeface="Wingdings" pitchFamily="2" charset="2"/>
              </a:rPr>
              <a:t> heart </a:t>
            </a:r>
            <a:r>
              <a:rPr lang="en-IN" dirty="0" err="1" smtClean="0">
                <a:sym typeface="Wingdings" pitchFamily="2" charset="2"/>
              </a:rPr>
              <a:t>IncreaseAugments</a:t>
            </a:r>
            <a:r>
              <a:rPr lang="en-IN" dirty="0" smtClean="0">
                <a:sym typeface="Wingdings" pitchFamily="2" charset="2"/>
              </a:rPr>
              <a:t> right sided events</a:t>
            </a:r>
          </a:p>
          <a:p>
            <a:endParaRPr lang="en-IN" dirty="0" smtClean="0">
              <a:sym typeface="Wingdings" pitchFamily="2" charset="2"/>
            </a:endParaRPr>
          </a:p>
          <a:p>
            <a:r>
              <a:rPr lang="en-US" b="1" dirty="0" smtClean="0">
                <a:solidFill>
                  <a:srgbClr val="FF0000"/>
                </a:solidFill>
                <a:sym typeface="Wingdings" pitchFamily="2" charset="2"/>
              </a:rPr>
              <a:t>Intensity of </a:t>
            </a:r>
            <a:r>
              <a:rPr lang="en-US" b="1" dirty="0" err="1" smtClean="0">
                <a:solidFill>
                  <a:srgbClr val="FF0000"/>
                </a:solidFill>
                <a:sym typeface="Wingdings" pitchFamily="2" charset="2"/>
              </a:rPr>
              <a:t>murmer</a:t>
            </a:r>
            <a:r>
              <a:rPr lang="en-US" b="1" dirty="0" smtClean="0">
                <a:solidFill>
                  <a:srgbClr val="FF0000"/>
                </a:solidFill>
                <a:sym typeface="Wingdings" pitchFamily="2" charset="2"/>
              </a:rPr>
              <a:t> </a:t>
            </a:r>
            <a:r>
              <a:rPr lang="el-GR" b="1" dirty="0" smtClean="0">
                <a:solidFill>
                  <a:srgbClr val="FF0000"/>
                </a:solidFill>
                <a:sym typeface="Wingdings" pitchFamily="2" charset="2"/>
              </a:rPr>
              <a:t>α</a:t>
            </a:r>
            <a:r>
              <a:rPr lang="en-US" b="1" dirty="0" smtClean="0">
                <a:solidFill>
                  <a:srgbClr val="FF0000"/>
                </a:solidFill>
                <a:sym typeface="Wingdings" pitchFamily="2" charset="2"/>
              </a:rPr>
              <a:t> Flow rate and Square Root of Gradient</a:t>
            </a:r>
          </a:p>
          <a:p>
            <a:endParaRPr lang="en-IN" dirty="0" smtClean="0"/>
          </a:p>
          <a:p>
            <a:endParaRPr lang="en-IN" dirty="0" smtClean="0">
              <a:sym typeface="Wingdings" pitchFamily="2" charset="2"/>
            </a:endParaRPr>
          </a:p>
          <a:p>
            <a:endParaRPr lang="en-IN" dirty="0" smtClean="0"/>
          </a:p>
          <a:p>
            <a:endParaRPr lang="en-US" dirty="0"/>
          </a:p>
        </p:txBody>
      </p:sp>
      <p:pic>
        <p:nvPicPr>
          <p:cNvPr id="5" name="Picture 4" descr="photo_2024-08-16_17-26-23.jpg"/>
          <p:cNvPicPr>
            <a:picLocks noChangeAspect="1"/>
          </p:cNvPicPr>
          <p:nvPr/>
        </p:nvPicPr>
        <p:blipFill>
          <a:blip r:embed="rId2"/>
          <a:srcRect l="26939" t="20445" r="45710" b="12670"/>
          <a:stretch>
            <a:fillRect/>
          </a:stretch>
        </p:blipFill>
        <p:spPr>
          <a:xfrm>
            <a:off x="9237306" y="1754155"/>
            <a:ext cx="2811923" cy="219269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257" y="709127"/>
            <a:ext cx="11551298" cy="5906375"/>
          </a:xfrm>
        </p:spPr>
        <p:txBody>
          <a:bodyPr/>
          <a:lstStyle/>
          <a:p>
            <a:r>
              <a:rPr lang="en-US" dirty="0" smtClean="0"/>
              <a:t>When flow to RV increases</a:t>
            </a:r>
          </a:p>
          <a:p>
            <a:pPr>
              <a:buNone/>
            </a:pPr>
            <a:r>
              <a:rPr lang="en-US" dirty="0" smtClean="0"/>
              <a:t>          1)RV force of contraction increases</a:t>
            </a:r>
          </a:p>
          <a:p>
            <a:pPr>
              <a:buNone/>
            </a:pPr>
            <a:endParaRPr lang="en-US" dirty="0" smtClean="0"/>
          </a:p>
          <a:p>
            <a:pPr>
              <a:buNone/>
            </a:pPr>
            <a:r>
              <a:rPr lang="en-US" dirty="0" smtClean="0"/>
              <a:t>          2)Prolongs RV ejection time</a:t>
            </a:r>
          </a:p>
          <a:p>
            <a:pPr>
              <a:buNone/>
            </a:pPr>
            <a:endParaRPr lang="en-US" dirty="0" smtClean="0"/>
          </a:p>
          <a:p>
            <a:pPr>
              <a:buNone/>
            </a:pPr>
            <a:r>
              <a:rPr lang="en-US" dirty="0" smtClean="0"/>
              <a:t>          3)</a:t>
            </a:r>
            <a:r>
              <a:rPr lang="en-US" b="1" dirty="0" smtClean="0"/>
              <a:t>Dilatation of tricuspid annulus</a:t>
            </a:r>
            <a:endParaRPr lang="en-US" dirty="0" smtClean="0"/>
          </a:p>
          <a:p>
            <a:pPr>
              <a:buNone/>
            </a:pPr>
            <a:r>
              <a:rPr lang="en-US" dirty="0" smtClean="0">
                <a:sym typeface="Wingdings" pitchFamily="2" charset="2"/>
              </a:rPr>
              <a:t>                       Various MRI studies have proved </a:t>
            </a:r>
            <a:r>
              <a:rPr lang="en-US" dirty="0" err="1" smtClean="0">
                <a:sym typeface="Wingdings" pitchFamily="2" charset="2"/>
              </a:rPr>
              <a:t>Inspiratory</a:t>
            </a:r>
            <a:r>
              <a:rPr lang="en-US" dirty="0" smtClean="0">
                <a:sym typeface="Wingdings" pitchFamily="2" charset="2"/>
              </a:rPr>
              <a:t> dilatation of TA</a:t>
            </a:r>
          </a:p>
          <a:p>
            <a:pPr>
              <a:buNone/>
            </a:pPr>
            <a:r>
              <a:rPr lang="en-US" dirty="0" smtClean="0">
                <a:sym typeface="Wingdings" pitchFamily="2" charset="2"/>
              </a:rPr>
              <a:t> </a:t>
            </a:r>
            <a:r>
              <a:rPr lang="en-US" b="1" dirty="0" smtClean="0">
                <a:sym typeface="Wingdings" pitchFamily="2" charset="2"/>
              </a:rPr>
              <a:t>                      </a:t>
            </a:r>
            <a:r>
              <a:rPr lang="en-US" dirty="0" smtClean="0">
                <a:sym typeface="Wingdings" pitchFamily="2" charset="2"/>
              </a:rPr>
              <a:t>In </a:t>
            </a:r>
            <a:r>
              <a:rPr lang="en-US" dirty="0" err="1" smtClean="0">
                <a:sym typeface="Wingdings" pitchFamily="2" charset="2"/>
              </a:rPr>
              <a:t>TRDuring</a:t>
            </a:r>
            <a:r>
              <a:rPr lang="en-US" dirty="0" smtClean="0">
                <a:sym typeface="Wingdings" pitchFamily="2" charset="2"/>
              </a:rPr>
              <a:t> inspiration </a:t>
            </a:r>
            <a:r>
              <a:rPr lang="en-US" dirty="0" smtClean="0"/>
              <a:t>Effective </a:t>
            </a:r>
            <a:r>
              <a:rPr lang="en-US" dirty="0" err="1" smtClean="0"/>
              <a:t>Regurgitant</a:t>
            </a:r>
            <a:r>
              <a:rPr lang="en-US" dirty="0" smtClean="0"/>
              <a:t> </a:t>
            </a:r>
            <a:r>
              <a:rPr lang="en-US" dirty="0" err="1" smtClean="0"/>
              <a:t>Orrifice</a:t>
            </a:r>
            <a:r>
              <a:rPr lang="en-US" dirty="0" smtClean="0"/>
              <a:t> increase</a:t>
            </a:r>
            <a:endParaRPr lang="en-US" dirty="0" smtClean="0">
              <a:sym typeface="Wingdings" pitchFamily="2" charset="2"/>
            </a:endParaRPr>
          </a:p>
          <a:p>
            <a:pPr>
              <a:buNone/>
            </a:pPr>
            <a:r>
              <a:rPr lang="en-US" b="1" dirty="0" smtClean="0">
                <a:sym typeface="Wingdings" pitchFamily="2" charset="2"/>
              </a:rPr>
              <a:t>                       </a:t>
            </a:r>
            <a:r>
              <a:rPr lang="en-US" dirty="0" smtClean="0">
                <a:sym typeface="Wingdings" pitchFamily="2" charset="2"/>
              </a:rPr>
              <a:t>Best explanation for Increase in TR </a:t>
            </a:r>
            <a:r>
              <a:rPr lang="en-US" dirty="0" err="1" smtClean="0">
                <a:sym typeface="Wingdings" pitchFamily="2" charset="2"/>
              </a:rPr>
              <a:t>murmer</a:t>
            </a:r>
            <a:r>
              <a:rPr lang="en-US" dirty="0" smtClean="0">
                <a:sym typeface="Wingdings" pitchFamily="2" charset="2"/>
              </a:rPr>
              <a:t> during inspiration</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257" y="233265"/>
            <a:ext cx="11607282" cy="6372808"/>
          </a:xfrm>
        </p:spPr>
        <p:txBody>
          <a:bodyPr>
            <a:normAutofit/>
          </a:bodyPr>
          <a:lstStyle/>
          <a:p>
            <a:r>
              <a:rPr lang="en-US" dirty="0" smtClean="0"/>
              <a:t>What is happening to Left side?</a:t>
            </a:r>
          </a:p>
          <a:p>
            <a:r>
              <a:rPr lang="en-US" dirty="0" smtClean="0"/>
              <a:t>Both Chambers(LA) and Pulmonary veins are </a:t>
            </a:r>
            <a:r>
              <a:rPr lang="en-US" dirty="0" err="1" smtClean="0"/>
              <a:t>intrathoracic</a:t>
            </a:r>
            <a:endParaRPr lang="en-US" dirty="0" smtClean="0"/>
          </a:p>
          <a:p>
            <a:r>
              <a:rPr lang="en-US" dirty="0" smtClean="0"/>
              <a:t>Fall in </a:t>
            </a:r>
            <a:r>
              <a:rPr lang="en-US" dirty="0" err="1" smtClean="0"/>
              <a:t>intathoracic</a:t>
            </a:r>
            <a:r>
              <a:rPr lang="en-US" dirty="0" smtClean="0"/>
              <a:t> pressures are equally transmitted to LA and PV</a:t>
            </a:r>
          </a:p>
          <a:p>
            <a:r>
              <a:rPr lang="en-US" dirty="0" smtClean="0"/>
              <a:t>So PV-LA gradient </a:t>
            </a:r>
            <a:r>
              <a:rPr lang="en-US" dirty="0" err="1" smtClean="0"/>
              <a:t>doesnot</a:t>
            </a:r>
            <a:r>
              <a:rPr lang="en-US" dirty="0" smtClean="0"/>
              <a:t> change</a:t>
            </a:r>
          </a:p>
          <a:p>
            <a:endParaRPr lang="en-US" dirty="0" smtClean="0"/>
          </a:p>
          <a:p>
            <a:r>
              <a:rPr lang="en-US" dirty="0" smtClean="0"/>
              <a:t>But </a:t>
            </a:r>
            <a:r>
              <a:rPr lang="en-US" dirty="0" err="1" smtClean="0"/>
              <a:t>instead</a:t>
            </a:r>
            <a:r>
              <a:rPr lang="en-US" dirty="0" err="1" smtClean="0">
                <a:sym typeface="Wingdings" pitchFamily="2" charset="2"/>
              </a:rPr>
              <a:t>Due</a:t>
            </a:r>
            <a:r>
              <a:rPr lang="en-US" dirty="0" smtClean="0">
                <a:sym typeface="Wingdings" pitchFamily="2" charset="2"/>
              </a:rPr>
              <a:t> to expanded lung Blood pools in Pulmonary vasculature</a:t>
            </a:r>
          </a:p>
          <a:p>
            <a:r>
              <a:rPr lang="en-US" dirty="0" smtClean="0">
                <a:sym typeface="Wingdings" pitchFamily="2" charset="2"/>
              </a:rPr>
              <a:t>RV filled with </a:t>
            </a:r>
            <a:r>
              <a:rPr lang="en-US" dirty="0" err="1" smtClean="0">
                <a:sym typeface="Wingdings" pitchFamily="2" charset="2"/>
              </a:rPr>
              <a:t>bloodPericardial</a:t>
            </a:r>
            <a:r>
              <a:rPr lang="en-US" dirty="0" smtClean="0">
                <a:sym typeface="Wingdings" pitchFamily="2" charset="2"/>
              </a:rPr>
              <a:t> </a:t>
            </a:r>
            <a:r>
              <a:rPr lang="en-US" dirty="0" err="1" smtClean="0">
                <a:sym typeface="Wingdings" pitchFamily="2" charset="2"/>
              </a:rPr>
              <a:t>constraintIVS</a:t>
            </a:r>
            <a:r>
              <a:rPr lang="en-US" dirty="0" smtClean="0">
                <a:sym typeface="Wingdings" pitchFamily="2" charset="2"/>
              </a:rPr>
              <a:t> slightly shift to Lt side</a:t>
            </a:r>
          </a:p>
          <a:p>
            <a:endParaRPr lang="en-US" dirty="0" smtClean="0">
              <a:sym typeface="Wingdings" pitchFamily="2" charset="2"/>
            </a:endParaRPr>
          </a:p>
          <a:p>
            <a:r>
              <a:rPr lang="en-US" dirty="0" smtClean="0">
                <a:sym typeface="Wingdings" pitchFamily="2" charset="2"/>
              </a:rPr>
              <a:t>Reduced LV preload and Stroke volume Reflex tachycardia</a:t>
            </a:r>
          </a:p>
          <a:p>
            <a:endParaRPr lang="en-US" dirty="0" smtClean="0">
              <a:sym typeface="Wingdings" pitchFamily="2" charset="2"/>
            </a:endParaRPr>
          </a:p>
          <a:p>
            <a:r>
              <a:rPr lang="en-US" dirty="0" smtClean="0">
                <a:sym typeface="Wingdings" pitchFamily="2" charset="2"/>
              </a:rPr>
              <a:t>Attenuates left sided events </a:t>
            </a:r>
            <a:r>
              <a:rPr lang="en-US" b="1" dirty="0" smtClean="0">
                <a:solidFill>
                  <a:srgbClr val="FF0000"/>
                </a:solidFill>
                <a:sym typeface="Wingdings" pitchFamily="2" charset="2"/>
              </a:rPr>
              <a:t>(Except MVP and HOCM)</a:t>
            </a:r>
          </a:p>
          <a:p>
            <a:endParaRPr lang="en-US" b="1" dirty="0" smtClean="0">
              <a:solidFill>
                <a:srgbClr val="FF0000"/>
              </a:solidFill>
              <a:sym typeface="Wingdings" pitchFamily="2" charset="2"/>
            </a:endParaRPr>
          </a:p>
          <a:p>
            <a:endParaRPr lang="en-US" dirty="0"/>
          </a:p>
        </p:txBody>
      </p:sp>
      <p:sp>
        <p:nvSpPr>
          <p:cNvPr id="5" name="Down Arrow 4"/>
          <p:cNvSpPr/>
          <p:nvPr/>
        </p:nvSpPr>
        <p:spPr>
          <a:xfrm>
            <a:off x="4743061" y="4749281"/>
            <a:ext cx="202164" cy="525625"/>
          </a:xfrm>
          <a:prstGeom prst="downArrow">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4736841" y="3819331"/>
            <a:ext cx="202164" cy="525625"/>
          </a:xfrm>
          <a:prstGeom prst="downArrow">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hoto_2024-08-16_17-26-23.jpg"/>
          <p:cNvPicPr>
            <a:picLocks noChangeAspect="1"/>
          </p:cNvPicPr>
          <p:nvPr/>
        </p:nvPicPr>
        <p:blipFill>
          <a:blip r:embed="rId2"/>
          <a:srcRect l="54914" t="20907" r="18878" b="12670"/>
          <a:stretch>
            <a:fillRect/>
          </a:stretch>
        </p:blipFill>
        <p:spPr>
          <a:xfrm>
            <a:off x="9367935" y="3806890"/>
            <a:ext cx="2351315" cy="268167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9249" y="1576873"/>
            <a:ext cx="11691257" cy="4637315"/>
          </a:xfrm>
        </p:spPr>
        <p:txBody>
          <a:bodyPr>
            <a:normAutofit/>
          </a:bodyPr>
          <a:lstStyle/>
          <a:p>
            <a:r>
              <a:rPr lang="en-US" dirty="0" smtClean="0"/>
              <a:t>During expiration, A2 and P2 are separated by an interval of 30 ms, so these are heard as a single sound (S2).</a:t>
            </a:r>
          </a:p>
          <a:p>
            <a:endParaRPr lang="en-US" dirty="0" smtClean="0"/>
          </a:p>
          <a:p>
            <a:r>
              <a:rPr lang="en-US" dirty="0" smtClean="0"/>
              <a:t>While during inspiration, separation of the two components (A2, P2) increases to 40–50ms, which makes them separately audible.</a:t>
            </a:r>
          </a:p>
          <a:p>
            <a:endParaRPr lang="en-US" dirty="0" smtClean="0"/>
          </a:p>
          <a:p>
            <a:r>
              <a:rPr lang="en-US" b="1" dirty="0" smtClean="0"/>
              <a:t>Reason For a delayed P2 in inspiration</a:t>
            </a:r>
          </a:p>
          <a:p>
            <a:r>
              <a:rPr lang="en-US" dirty="0" smtClean="0"/>
              <a:t>Prolongation of pulmonary hangout interval</a:t>
            </a:r>
          </a:p>
          <a:p>
            <a:r>
              <a:rPr lang="en-US" dirty="0" smtClean="0"/>
              <a:t>Prolongation of RV ejection time</a:t>
            </a:r>
          </a:p>
        </p:txBody>
      </p:sp>
      <p:sp>
        <p:nvSpPr>
          <p:cNvPr id="4" name="Title 1"/>
          <p:cNvSpPr>
            <a:spLocks noGrp="1"/>
          </p:cNvSpPr>
          <p:nvPr>
            <p:ph type="title"/>
          </p:nvPr>
        </p:nvSpPr>
        <p:spPr>
          <a:xfrm>
            <a:off x="838200" y="365126"/>
            <a:ext cx="10515600" cy="987814"/>
          </a:xfrm>
        </p:spPr>
        <p:txBody>
          <a:bodyPr/>
          <a:lstStyle/>
          <a:p>
            <a:r>
              <a:rPr lang="en-US" b="1" dirty="0" smtClean="0"/>
              <a:t>Effect of respiration on Heart sounds</a:t>
            </a:r>
            <a:endParaRPr lang="en-US"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 of Hangout Interval</a:t>
            </a:r>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868265" y="1400062"/>
            <a:ext cx="4405101" cy="4664836"/>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a:off x="6387323" y="1502034"/>
            <a:ext cx="4461728" cy="45348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950" y="251926"/>
            <a:ext cx="11884090" cy="6372808"/>
          </a:xfrm>
        </p:spPr>
        <p:txBody>
          <a:bodyPr>
            <a:normAutofit fontScale="85000" lnSpcReduction="20000"/>
          </a:bodyPr>
          <a:lstStyle/>
          <a:p>
            <a:r>
              <a:rPr lang="en-US" dirty="0" smtClean="0"/>
              <a:t>The </a:t>
            </a:r>
            <a:r>
              <a:rPr lang="en-US" dirty="0" err="1" smtClean="0"/>
              <a:t>semilunar</a:t>
            </a:r>
            <a:r>
              <a:rPr lang="en-US" dirty="0" smtClean="0"/>
              <a:t> valves are expected to close at the point of pressure cross over.</a:t>
            </a:r>
          </a:p>
          <a:p>
            <a:endParaRPr lang="en-US" dirty="0" smtClean="0"/>
          </a:p>
          <a:p>
            <a:r>
              <a:rPr lang="en-US" dirty="0" smtClean="0"/>
              <a:t>(LV pressure falls lower than aortic pressure, RV pressure falls lower than PAP).</a:t>
            </a:r>
          </a:p>
          <a:p>
            <a:endParaRPr lang="en-US" dirty="0" smtClean="0"/>
          </a:p>
          <a:p>
            <a:r>
              <a:rPr lang="en-US" dirty="0" smtClean="0"/>
              <a:t> However in reality these valves close slightly later (at the </a:t>
            </a:r>
            <a:r>
              <a:rPr lang="en-US" dirty="0" err="1" smtClean="0"/>
              <a:t>incisura</a:t>
            </a:r>
            <a:r>
              <a:rPr lang="en-US" dirty="0" smtClean="0"/>
              <a:t> of aorta and pulmonary artery pressure tracing).</a:t>
            </a:r>
          </a:p>
          <a:p>
            <a:endParaRPr lang="en-US" dirty="0" smtClean="0"/>
          </a:p>
          <a:p>
            <a:r>
              <a:rPr lang="en-US" dirty="0" smtClean="0"/>
              <a:t> This time interval from the crossover of the pressures to the actual closer (occurrence of A2 and P2) is called hang out interval.</a:t>
            </a:r>
          </a:p>
          <a:p>
            <a:endParaRPr lang="en-US" dirty="0" smtClean="0"/>
          </a:p>
          <a:p>
            <a:r>
              <a:rPr lang="en-US" dirty="0" smtClean="0"/>
              <a:t>Duration of hang out interval depends upon the pressures in the arteries, vascular resistance, </a:t>
            </a:r>
            <a:r>
              <a:rPr lang="en-US" dirty="0" err="1" smtClean="0"/>
              <a:t>distensibility</a:t>
            </a:r>
            <a:r>
              <a:rPr lang="en-US" dirty="0" smtClean="0"/>
              <a:t> and recoil of the arterial system.</a:t>
            </a:r>
          </a:p>
          <a:p>
            <a:endParaRPr lang="en-US" dirty="0" smtClean="0"/>
          </a:p>
          <a:p>
            <a:r>
              <a:rPr lang="en-US" dirty="0" smtClean="0"/>
              <a:t> Due to higher pressure and less </a:t>
            </a:r>
            <a:r>
              <a:rPr lang="en-US" dirty="0" err="1" smtClean="0"/>
              <a:t>distensibility</a:t>
            </a:r>
            <a:r>
              <a:rPr lang="en-US" dirty="0" smtClean="0"/>
              <a:t>, the hang out interval on the aortic side is less than that of on the pulmonary side.</a:t>
            </a:r>
          </a:p>
          <a:p>
            <a:endParaRPr lang="en-IN" dirty="0" smtClean="0"/>
          </a:p>
          <a:p>
            <a:r>
              <a:rPr lang="en-US" dirty="0" smtClean="0"/>
              <a:t>During inspiration- There is decrease in resistance and  increase in  capacitance of the pulmonary vascular bed </a:t>
            </a:r>
            <a:r>
              <a:rPr lang="en-US" dirty="0" smtClean="0">
                <a:sym typeface="Wingdings" pitchFamily="2" charset="2"/>
              </a:rPr>
              <a:t> </a:t>
            </a:r>
            <a:r>
              <a:rPr lang="en-US" dirty="0" smtClean="0"/>
              <a:t>increase in  pulmonary artery hang out interval. </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290" y="783770"/>
            <a:ext cx="11775231" cy="5766319"/>
          </a:xfrm>
        </p:spPr>
        <p:txBody>
          <a:bodyPr>
            <a:normAutofit/>
          </a:bodyPr>
          <a:lstStyle/>
          <a:p>
            <a:r>
              <a:rPr lang="en-US" sz="3200" b="1" u="sng" dirty="0" smtClean="0"/>
              <a:t>Pulmonary ejection sound</a:t>
            </a:r>
          </a:p>
          <a:p>
            <a:endParaRPr lang="en-US" dirty="0" smtClean="0"/>
          </a:p>
          <a:p>
            <a:r>
              <a:rPr lang="en-US" dirty="0" smtClean="0"/>
              <a:t>Pulmonary </a:t>
            </a:r>
            <a:r>
              <a:rPr lang="en-US" dirty="0" err="1" smtClean="0"/>
              <a:t>valvular</a:t>
            </a:r>
            <a:r>
              <a:rPr lang="en-US" dirty="0" smtClean="0"/>
              <a:t> ejection sound is best heard during expiration, and its intensity decreases with inspiration.</a:t>
            </a:r>
          </a:p>
          <a:p>
            <a:endParaRPr lang="en-US" dirty="0" smtClean="0"/>
          </a:p>
          <a:p>
            <a:r>
              <a:rPr lang="en-US" dirty="0" err="1" smtClean="0"/>
              <a:t>Inspiratory</a:t>
            </a:r>
            <a:r>
              <a:rPr lang="en-US" dirty="0" smtClean="0"/>
              <a:t> increase of venous return and RV stroke volume leads to the elevation of RVEDP beyond the pulmonary artery diastolic pressure (PADP).</a:t>
            </a:r>
          </a:p>
          <a:p>
            <a:endParaRPr lang="en-US" dirty="0" smtClean="0"/>
          </a:p>
          <a:p>
            <a:r>
              <a:rPr lang="en-US" dirty="0" smtClean="0"/>
              <a:t>This cause premature opening of the pulmonary valve in diastole itself and less upward motion of the valve leaflets resulting in the decreased intensity of ejection sound. </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81000" y="388710"/>
            <a:ext cx="10515600" cy="4351338"/>
          </a:xfrm>
        </p:spPr>
        <p:txBody>
          <a:bodyPr>
            <a:normAutofit/>
          </a:bodyPr>
          <a:lstStyle/>
          <a:p>
            <a:pPr marL="0" indent="0">
              <a:buNone/>
            </a:pPr>
            <a:r>
              <a:rPr lang="en-US" dirty="0" smtClean="0"/>
              <a:t>Inspiration</a:t>
            </a:r>
          </a:p>
          <a:p>
            <a:pPr marL="0" indent="0">
              <a:buNone/>
            </a:pPr>
            <a:r>
              <a:rPr lang="en-US" dirty="0" smtClean="0"/>
              <a:t>RVEDV Increase</a:t>
            </a:r>
          </a:p>
          <a:p>
            <a:pPr marL="0" indent="0">
              <a:buNone/>
            </a:pPr>
            <a:r>
              <a:rPr lang="en-US" dirty="0" smtClean="0"/>
              <a:t>RVEDP Increase</a:t>
            </a:r>
          </a:p>
          <a:p>
            <a:pPr marL="0" indent="0">
              <a:buNone/>
            </a:pPr>
            <a:r>
              <a:rPr lang="en-IN" dirty="0" smtClean="0"/>
              <a:t>presystolic doming  </a:t>
            </a:r>
            <a:endParaRPr lang="en-IN" dirty="0"/>
          </a:p>
          <a:p>
            <a:pPr marL="0" indent="0">
              <a:buNone/>
            </a:pPr>
            <a:r>
              <a:rPr lang="en-IN" dirty="0"/>
              <a:t>- </a:t>
            </a:r>
            <a:r>
              <a:rPr lang="en-IN" b="1" dirty="0"/>
              <a:t>Attenuates the click</a:t>
            </a:r>
          </a:p>
          <a:p>
            <a:endParaRPr lang="en-IN" dirty="0"/>
          </a:p>
        </p:txBody>
      </p:sp>
      <p:pic>
        <p:nvPicPr>
          <p:cNvPr id="5" name="Content Placeholder 5"/>
          <p:cNvPicPr>
            <a:picLocks noChangeAspect="1" noChangeArrowheads="1"/>
          </p:cNvPicPr>
          <p:nvPr/>
        </p:nvPicPr>
        <p:blipFill>
          <a:blip r:embed="rId2"/>
          <a:srcRect/>
          <a:stretch>
            <a:fillRect/>
          </a:stretch>
        </p:blipFill>
        <p:spPr bwMode="auto">
          <a:xfrm>
            <a:off x="5682018" y="260755"/>
            <a:ext cx="5213350" cy="2032000"/>
          </a:xfrm>
          <a:prstGeom prst="rect">
            <a:avLst/>
          </a:prstGeom>
          <a:noFill/>
          <a:ln w="9525">
            <a:noFill/>
            <a:miter lim="800000"/>
            <a:headEnd/>
            <a:tailEnd/>
          </a:ln>
          <a:effectLst/>
        </p:spPr>
      </p:pic>
      <p:pic>
        <p:nvPicPr>
          <p:cNvPr id="6" name="Content Placeholder 3"/>
          <p:cNvPicPr>
            <a:picLocks noChangeAspect="1"/>
          </p:cNvPicPr>
          <p:nvPr/>
        </p:nvPicPr>
        <p:blipFill rotWithShape="1">
          <a:blip r:embed="rId3">
            <a:extLst>
              <a:ext uri="{28A0092B-C50C-407E-A947-70E740481C1C}">
                <a14:useLocalDpi xmlns="" xmlns:a14="http://schemas.microsoft.com/office/drawing/2010/main" val="0"/>
              </a:ext>
            </a:extLst>
          </a:blip>
          <a:srcRect b="6707"/>
          <a:stretch/>
        </p:blipFill>
        <p:spPr>
          <a:xfrm>
            <a:off x="6139542" y="2372312"/>
            <a:ext cx="4833257" cy="2731004"/>
          </a:xfrm>
          <a:prstGeom prst="rect">
            <a:avLst/>
          </a:prstGeom>
        </p:spPr>
      </p:pic>
      <p:sp>
        <p:nvSpPr>
          <p:cNvPr id="7" name="TextBox 6"/>
          <p:cNvSpPr txBox="1"/>
          <p:nvPr/>
        </p:nvSpPr>
        <p:spPr>
          <a:xfrm>
            <a:off x="699797" y="5673012"/>
            <a:ext cx="8780105" cy="738664"/>
          </a:xfrm>
          <a:prstGeom prst="rect">
            <a:avLst/>
          </a:prstGeom>
          <a:noFill/>
        </p:spPr>
        <p:txBody>
          <a:bodyPr wrap="square" rtlCol="0">
            <a:spAutoFit/>
          </a:bodyPr>
          <a:lstStyle/>
          <a:p>
            <a:pPr>
              <a:buFont typeface="Arial" pitchFamily="34" charset="0"/>
              <a:buChar char="•"/>
            </a:pPr>
            <a:r>
              <a:rPr lang="en-US" sz="2400" dirty="0" smtClean="0"/>
              <a:t>Pulmonary vascular Ejection Click may increase with inspiration</a:t>
            </a:r>
          </a:p>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94522" y="382555"/>
            <a:ext cx="10859278" cy="5794408"/>
          </a:xfrm>
        </p:spPr>
        <p:txBody>
          <a:bodyPr>
            <a:normAutofit lnSpcReduction="10000"/>
          </a:bodyPr>
          <a:lstStyle/>
          <a:p>
            <a:r>
              <a:rPr lang="en-US" sz="3200" b="1" u="sng" dirty="0" smtClean="0"/>
              <a:t>Aortic ejection sound</a:t>
            </a:r>
            <a:r>
              <a:rPr lang="en-US" b="1" u="sng" dirty="0" smtClean="0"/>
              <a:t>:</a:t>
            </a:r>
          </a:p>
          <a:p>
            <a:endParaRPr lang="en-US" b="1" u="sng" dirty="0" smtClean="0"/>
          </a:p>
          <a:p>
            <a:r>
              <a:rPr lang="en-US" dirty="0" smtClean="0"/>
              <a:t>LVEDP does not vary with respiration and it is never higher than the aortic diastolic pressure.</a:t>
            </a:r>
          </a:p>
          <a:p>
            <a:endParaRPr lang="en-US" dirty="0" smtClean="0"/>
          </a:p>
          <a:p>
            <a:r>
              <a:rPr lang="en-US" dirty="0" smtClean="0"/>
              <a:t>Aortic </a:t>
            </a:r>
            <a:r>
              <a:rPr lang="en-US" dirty="0" err="1" smtClean="0"/>
              <a:t>valvular</a:t>
            </a:r>
            <a:r>
              <a:rPr lang="en-US" dirty="0" smtClean="0"/>
              <a:t> ejection sound does not vary with respiration i.e. it is a constant Ejection Sound (constant click).</a:t>
            </a:r>
          </a:p>
          <a:p>
            <a:endParaRPr lang="en-IN" dirty="0" smtClean="0"/>
          </a:p>
          <a:p>
            <a:r>
              <a:rPr lang="en-IN" dirty="0" smtClean="0"/>
              <a:t>Aortic vascular ejection click may increase with expiration.</a:t>
            </a:r>
          </a:p>
          <a:p>
            <a:endParaRPr lang="en-IN" dirty="0" smtClean="0"/>
          </a:p>
          <a:p>
            <a:r>
              <a:rPr lang="en-IN" dirty="0" smtClean="0">
                <a:sym typeface="Wingdings" pitchFamily="2" charset="2"/>
              </a:rPr>
              <a:t>RVS3, RVS4 and TV OS accentuates during inspiration</a:t>
            </a:r>
          </a:p>
          <a:p>
            <a:r>
              <a:rPr lang="en-IN" dirty="0" smtClean="0">
                <a:sym typeface="Wingdings" pitchFamily="2" charset="2"/>
              </a:rPr>
              <a:t>LVS3, LVS4 and MV OS accentuates during expiration</a:t>
            </a:r>
          </a:p>
          <a:p>
            <a:endParaRPr lang="en-US" dirty="0" smtClean="0"/>
          </a:p>
          <a:p>
            <a:endParaRPr lang="en-US" dirty="0" smtClean="0"/>
          </a:p>
          <a:p>
            <a:endParaRPr lang="en-IN" b="1" dirty="0" smtClean="0">
              <a:sym typeface="Wingdings" pitchFamily="2" charset="2"/>
            </a:endParaRPr>
          </a:p>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69" y="197175"/>
            <a:ext cx="10515600" cy="875846"/>
          </a:xfrm>
        </p:spPr>
        <p:txBody>
          <a:bodyPr/>
          <a:lstStyle/>
          <a:p>
            <a:r>
              <a:rPr lang="en-US" dirty="0" smtClean="0"/>
              <a:t>    </a:t>
            </a:r>
            <a:r>
              <a:rPr lang="en-US" b="1" dirty="0" smtClean="0"/>
              <a:t>Effect of Respiration on murmurs</a:t>
            </a:r>
            <a:endParaRPr lang="en-US" b="1" dirty="0"/>
          </a:p>
        </p:txBody>
      </p:sp>
      <p:sp>
        <p:nvSpPr>
          <p:cNvPr id="3" name="Content Placeholder 2"/>
          <p:cNvSpPr>
            <a:spLocks noGrp="1"/>
          </p:cNvSpPr>
          <p:nvPr>
            <p:ph idx="1"/>
          </p:nvPr>
        </p:nvSpPr>
        <p:spPr>
          <a:xfrm>
            <a:off x="307909" y="1175658"/>
            <a:ext cx="11653935" cy="5533052"/>
          </a:xfrm>
        </p:spPr>
        <p:txBody>
          <a:bodyPr>
            <a:normAutofit fontScale="85000" lnSpcReduction="20000"/>
          </a:bodyPr>
          <a:lstStyle/>
          <a:p>
            <a:pPr>
              <a:lnSpc>
                <a:spcPct val="120000"/>
              </a:lnSpc>
            </a:pPr>
            <a:r>
              <a:rPr lang="en-US" dirty="0" smtClean="0"/>
              <a:t>All right sided murmurs are accentuated during inspiration including the TR murmur (</a:t>
            </a:r>
            <a:r>
              <a:rPr lang="en-US" dirty="0" err="1" smtClean="0"/>
              <a:t>Carvallo</a:t>
            </a:r>
            <a:r>
              <a:rPr lang="en-US" dirty="0" smtClean="0"/>
              <a:t> sign) due to the increased RV stroke volume.</a:t>
            </a:r>
          </a:p>
          <a:p>
            <a:pPr>
              <a:lnSpc>
                <a:spcPct val="120000"/>
              </a:lnSpc>
            </a:pPr>
            <a:endParaRPr lang="en-US" dirty="0" smtClean="0"/>
          </a:p>
          <a:p>
            <a:pPr>
              <a:lnSpc>
                <a:spcPct val="120000"/>
              </a:lnSpc>
            </a:pPr>
            <a:r>
              <a:rPr lang="en-US" dirty="0" smtClean="0"/>
              <a:t> Conversely, left sided murmurs are best heard during expiration.</a:t>
            </a:r>
          </a:p>
          <a:p>
            <a:pPr>
              <a:lnSpc>
                <a:spcPct val="120000"/>
              </a:lnSpc>
            </a:pPr>
            <a:endParaRPr lang="en-IN" dirty="0" smtClean="0"/>
          </a:p>
          <a:p>
            <a:pPr>
              <a:lnSpc>
                <a:spcPct val="120000"/>
              </a:lnSpc>
            </a:pPr>
            <a:r>
              <a:rPr lang="en-IN" dirty="0" smtClean="0"/>
              <a:t>Exception:</a:t>
            </a:r>
          </a:p>
          <a:p>
            <a:pPr>
              <a:lnSpc>
                <a:spcPct val="120000"/>
              </a:lnSpc>
            </a:pPr>
            <a:r>
              <a:rPr lang="en-IN" dirty="0" smtClean="0"/>
              <a:t>1)MR </a:t>
            </a:r>
            <a:r>
              <a:rPr lang="en-IN" dirty="0" err="1" smtClean="0"/>
              <a:t>murmer</a:t>
            </a:r>
            <a:r>
              <a:rPr lang="en-IN" dirty="0" smtClean="0"/>
              <a:t> </a:t>
            </a:r>
            <a:r>
              <a:rPr lang="en-IN" dirty="0" err="1" smtClean="0"/>
              <a:t>doesnot</a:t>
            </a:r>
            <a:r>
              <a:rPr lang="en-IN" dirty="0" smtClean="0"/>
              <a:t> vary with respiration</a:t>
            </a:r>
          </a:p>
          <a:p>
            <a:pPr>
              <a:lnSpc>
                <a:spcPct val="120000"/>
              </a:lnSpc>
              <a:buNone/>
            </a:pPr>
            <a:r>
              <a:rPr lang="en-IN" dirty="0" smtClean="0"/>
              <a:t>                                                                 (Controversy)</a:t>
            </a:r>
          </a:p>
          <a:p>
            <a:pPr>
              <a:lnSpc>
                <a:spcPct val="120000"/>
              </a:lnSpc>
              <a:buNone/>
            </a:pPr>
            <a:r>
              <a:rPr lang="en-IN" b="1" dirty="0" smtClean="0"/>
              <a:t>                                                      </a:t>
            </a:r>
            <a:endParaRPr lang="en-US" dirty="0" smtClean="0"/>
          </a:p>
          <a:p>
            <a:pPr>
              <a:lnSpc>
                <a:spcPct val="120000"/>
              </a:lnSpc>
            </a:pPr>
            <a:r>
              <a:rPr lang="en-US" dirty="0" smtClean="0"/>
              <a:t>2) In MVP- </a:t>
            </a:r>
            <a:r>
              <a:rPr lang="en-US" dirty="0" err="1" smtClean="0"/>
              <a:t>inspiratory</a:t>
            </a:r>
            <a:r>
              <a:rPr lang="en-US" dirty="0" smtClean="0"/>
              <a:t> decrease in LV size and LV Stroke Volume </a:t>
            </a:r>
            <a:r>
              <a:rPr lang="en-US" dirty="0" smtClean="0">
                <a:sym typeface="Wingdings" pitchFamily="2" charset="2"/>
              </a:rPr>
              <a:t></a:t>
            </a:r>
            <a:r>
              <a:rPr lang="en-US" dirty="0" smtClean="0"/>
              <a:t>  increases the redundancy of mitral valve</a:t>
            </a:r>
            <a:r>
              <a:rPr lang="en-US" dirty="0" smtClean="0">
                <a:sym typeface="Wingdings" pitchFamily="2" charset="2"/>
              </a:rPr>
              <a:t></a:t>
            </a:r>
            <a:r>
              <a:rPr lang="en-US" dirty="0" smtClean="0"/>
              <a:t> increases the degree of </a:t>
            </a:r>
            <a:r>
              <a:rPr lang="en-US" dirty="0" err="1" smtClean="0"/>
              <a:t>valvular</a:t>
            </a:r>
            <a:r>
              <a:rPr lang="en-US" dirty="0" smtClean="0"/>
              <a:t> </a:t>
            </a:r>
            <a:r>
              <a:rPr lang="en-US" dirty="0" err="1" smtClean="0"/>
              <a:t>prolapse</a:t>
            </a:r>
            <a:r>
              <a:rPr lang="en-US" dirty="0" smtClean="0">
                <a:sym typeface="Wingdings" pitchFamily="2" charset="2"/>
              </a:rPr>
              <a:t></a:t>
            </a:r>
            <a:r>
              <a:rPr lang="en-US" dirty="0" smtClean="0"/>
              <a:t> result in louder and early occurrence of </a:t>
            </a:r>
            <a:r>
              <a:rPr lang="en-US" dirty="0" err="1" smtClean="0"/>
              <a:t>midsystolic</a:t>
            </a:r>
            <a:r>
              <a:rPr lang="en-US" dirty="0" smtClean="0"/>
              <a:t> click and a long duration MR.</a:t>
            </a:r>
            <a:endParaRPr lang="en-US" dirty="0"/>
          </a:p>
        </p:txBody>
      </p:sp>
      <p:pic>
        <p:nvPicPr>
          <p:cNvPr id="4" name="Picture 3" descr="photo_2024-08-16_17-26-23.jpg"/>
          <p:cNvPicPr>
            <a:picLocks noChangeAspect="1"/>
          </p:cNvPicPr>
          <p:nvPr/>
        </p:nvPicPr>
        <p:blipFill>
          <a:blip r:embed="rId2"/>
          <a:srcRect l="27475" t="21514" r="20025" b="15051"/>
          <a:stretch>
            <a:fillRect/>
          </a:stretch>
        </p:blipFill>
        <p:spPr>
          <a:xfrm>
            <a:off x="6531427" y="2953914"/>
            <a:ext cx="5010539" cy="258567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References:</a:t>
            </a:r>
            <a:endParaRPr lang="en-US" dirty="0"/>
          </a:p>
        </p:txBody>
      </p:sp>
      <p:sp>
        <p:nvSpPr>
          <p:cNvPr id="4" name="Content Placeholder 2"/>
          <p:cNvSpPr>
            <a:spLocks noGrp="1"/>
          </p:cNvSpPr>
          <p:nvPr>
            <p:ph idx="1"/>
          </p:nvPr>
        </p:nvSpPr>
        <p:spPr/>
        <p:txBody>
          <a:bodyPr>
            <a:normAutofit fontScale="92500" lnSpcReduction="10000"/>
          </a:bodyPr>
          <a:lstStyle/>
          <a:p>
            <a:pPr>
              <a:lnSpc>
                <a:spcPct val="150000"/>
              </a:lnSpc>
            </a:pPr>
            <a:r>
              <a:rPr lang="en-US" sz="2400" dirty="0" smtClean="0"/>
              <a:t>BRAUNWALD’S HEART DISEASE – TWELFTH EDITION</a:t>
            </a:r>
          </a:p>
          <a:p>
            <a:pPr>
              <a:lnSpc>
                <a:spcPct val="150000"/>
              </a:lnSpc>
            </a:pPr>
            <a:r>
              <a:rPr lang="en-US" sz="2400" dirty="0" smtClean="0"/>
              <a:t>ESSENTIALS OF CARDIAC PHYSICAL DIAGNOSIS – JONATHAN ABRAMS</a:t>
            </a:r>
          </a:p>
          <a:p>
            <a:pPr>
              <a:lnSpc>
                <a:spcPct val="150000"/>
              </a:lnSpc>
            </a:pPr>
            <a:r>
              <a:rPr lang="en-US" sz="2600" dirty="0" smtClean="0"/>
              <a:t>CARDIAC AUSCULTATION: REDISCOVERING THE LOST ART MICHAEL A. CHIZNER, MD</a:t>
            </a:r>
          </a:p>
          <a:p>
            <a:pPr>
              <a:lnSpc>
                <a:spcPct val="150000"/>
              </a:lnSpc>
            </a:pPr>
            <a:r>
              <a:rPr lang="en-US" dirty="0" smtClean="0">
                <a:sym typeface="+mn-ea"/>
              </a:rPr>
              <a:t>Essentials of bedside cardiology by JULES CONSTANT</a:t>
            </a:r>
            <a:endParaRPr lang="en-US" dirty="0" smtClean="0"/>
          </a:p>
          <a:p>
            <a:pPr>
              <a:lnSpc>
                <a:spcPct val="150000"/>
              </a:lnSpc>
            </a:pPr>
            <a:r>
              <a:rPr lang="en-US" sz="2400" dirty="0" smtClean="0"/>
              <a:t>CLINICAL EXAMINATION IN CARDIOLOGY – B N VIJAY RAGHAWA RAO</a:t>
            </a:r>
          </a:p>
          <a:p>
            <a:pPr>
              <a:lnSpc>
                <a:spcPct val="150000"/>
              </a:lnSpc>
            </a:pPr>
            <a:r>
              <a:rPr lang="en-US" sz="2400" dirty="0" smtClean="0"/>
              <a:t>CLINICAL METHODS IN CARDIOLOGY – B SOMA RAJU</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718" y="6195529"/>
            <a:ext cx="10515600" cy="457298"/>
          </a:xfrm>
        </p:spPr>
        <p:txBody>
          <a:bodyPr>
            <a:normAutofit lnSpcReduction="10000"/>
          </a:bodyPr>
          <a:lstStyle/>
          <a:p>
            <a:r>
              <a:rPr lang="en-US" dirty="0" smtClean="0"/>
              <a:t>During Inspiration – decrease in LV size and stroke volume</a:t>
            </a:r>
            <a:endParaRPr lang="en-US" dirty="0"/>
          </a:p>
        </p:txBody>
      </p:sp>
      <p:graphicFrame>
        <p:nvGraphicFramePr>
          <p:cNvPr id="4" name="Content Placeholder 3"/>
          <p:cNvGraphicFramePr>
            <a:graphicFrameLocks/>
          </p:cNvGraphicFramePr>
          <p:nvPr>
            <p:extLst>
              <p:ext uri="{D42A27DB-BD31-4B8C-83A1-F6EECF244321}">
                <p14:modId xmlns="" xmlns:p14="http://schemas.microsoft.com/office/powerpoint/2010/main" val="285847056"/>
              </p:ext>
            </p:extLst>
          </p:nvPr>
        </p:nvGraphicFramePr>
        <p:xfrm>
          <a:off x="538133" y="258012"/>
          <a:ext cx="10229394" cy="4929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ontent Placeholder 3" descr="photo_2024-08-16_07-22-47.jpg"/>
          <p:cNvPicPr>
            <a:picLocks noChangeAspect="1"/>
          </p:cNvPicPr>
          <p:nvPr/>
        </p:nvPicPr>
        <p:blipFill>
          <a:blip r:embed="rId6"/>
          <a:srcRect l="22467" t="19372" r="49357" b="29594"/>
          <a:stretch>
            <a:fillRect/>
          </a:stretch>
        </p:blipFill>
        <p:spPr>
          <a:xfrm>
            <a:off x="7184575" y="2405124"/>
            <a:ext cx="4627984" cy="3772124"/>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70" y="141191"/>
            <a:ext cx="10515600" cy="717226"/>
          </a:xfrm>
        </p:spPr>
        <p:txBody>
          <a:bodyPr/>
          <a:lstStyle/>
          <a:p>
            <a:r>
              <a:rPr lang="en-IN" dirty="0" smtClean="0"/>
              <a:t>                </a:t>
            </a:r>
            <a:r>
              <a:rPr lang="en-IN" dirty="0" err="1" smtClean="0"/>
              <a:t>Murmers</a:t>
            </a:r>
            <a:r>
              <a:rPr lang="en-IN" dirty="0" smtClean="0"/>
              <a:t> accentuated  </a:t>
            </a:r>
            <a:endParaRPr lang="en-US" dirty="0"/>
          </a:p>
        </p:txBody>
      </p:sp>
      <p:sp>
        <p:nvSpPr>
          <p:cNvPr id="3" name="Content Placeholder 2"/>
          <p:cNvSpPr>
            <a:spLocks noGrp="1"/>
          </p:cNvSpPr>
          <p:nvPr>
            <p:ph idx="1"/>
          </p:nvPr>
        </p:nvSpPr>
        <p:spPr>
          <a:xfrm>
            <a:off x="884853" y="948547"/>
            <a:ext cx="10515600" cy="3660775"/>
          </a:xfrm>
        </p:spPr>
        <p:txBody>
          <a:bodyPr/>
          <a:lstStyle/>
          <a:p>
            <a:pPr>
              <a:buNone/>
            </a:pPr>
            <a:r>
              <a:rPr lang="en-IN" b="1" dirty="0" smtClean="0"/>
              <a:t>Inspiration </a:t>
            </a:r>
            <a:r>
              <a:rPr lang="en-IN" dirty="0" smtClean="0"/>
              <a:t>                                        </a:t>
            </a:r>
            <a:r>
              <a:rPr lang="en-IN" b="1" dirty="0" smtClean="0"/>
              <a:t>Expiration</a:t>
            </a:r>
          </a:p>
          <a:p>
            <a:pPr>
              <a:buNone/>
            </a:pPr>
            <a:r>
              <a:rPr lang="en-IN" dirty="0" smtClean="0"/>
              <a:t>TS                                                          MS</a:t>
            </a:r>
          </a:p>
          <a:p>
            <a:pPr>
              <a:buNone/>
            </a:pPr>
            <a:r>
              <a:rPr lang="en-IN" dirty="0" smtClean="0"/>
              <a:t>TR(</a:t>
            </a:r>
            <a:r>
              <a:rPr lang="en-IN" dirty="0" err="1" smtClean="0"/>
              <a:t>Carvallos</a:t>
            </a:r>
            <a:r>
              <a:rPr lang="en-IN" dirty="0" smtClean="0"/>
              <a:t> Sign)                              </a:t>
            </a:r>
            <a:r>
              <a:rPr lang="en-IN" dirty="0" smtClean="0">
                <a:solidFill>
                  <a:schemeClr val="bg2">
                    <a:lumMod val="50000"/>
                  </a:schemeClr>
                </a:solidFill>
              </a:rPr>
              <a:t>MR</a:t>
            </a:r>
          </a:p>
          <a:p>
            <a:pPr>
              <a:buNone/>
            </a:pPr>
            <a:r>
              <a:rPr lang="en-IN" dirty="0" smtClean="0"/>
              <a:t>PS(Mild-Moderate)                            AS</a:t>
            </a:r>
          </a:p>
          <a:p>
            <a:pPr>
              <a:buNone/>
            </a:pPr>
            <a:r>
              <a:rPr lang="en-IN" dirty="0" smtClean="0"/>
              <a:t>PR                                                         AR</a:t>
            </a:r>
          </a:p>
          <a:p>
            <a:pPr>
              <a:buNone/>
            </a:pPr>
            <a:r>
              <a:rPr lang="en-IN" dirty="0" smtClean="0"/>
              <a:t>                                                              VSD</a:t>
            </a:r>
          </a:p>
          <a:p>
            <a:pPr>
              <a:buNone/>
            </a:pPr>
            <a:r>
              <a:rPr lang="en-IN" dirty="0" smtClean="0"/>
              <a:t>                                                              Pericardial rub </a:t>
            </a:r>
            <a:endParaRPr lang="en-US" dirty="0"/>
          </a:p>
        </p:txBody>
      </p:sp>
      <p:sp>
        <p:nvSpPr>
          <p:cNvPr id="4" name="TextBox 3"/>
          <p:cNvSpPr txBox="1"/>
          <p:nvPr/>
        </p:nvSpPr>
        <p:spPr>
          <a:xfrm>
            <a:off x="279919" y="4711960"/>
            <a:ext cx="11420669" cy="1938992"/>
          </a:xfrm>
          <a:prstGeom prst="rect">
            <a:avLst/>
          </a:prstGeom>
          <a:noFill/>
        </p:spPr>
        <p:txBody>
          <a:bodyPr wrap="square" rtlCol="0">
            <a:spAutoFit/>
          </a:bodyPr>
          <a:lstStyle/>
          <a:p>
            <a:r>
              <a:rPr lang="en-US" sz="2400" b="1" dirty="0" smtClean="0"/>
              <a:t>What happens to Severe Pulmonary </a:t>
            </a:r>
            <a:r>
              <a:rPr lang="en-US" sz="2400" b="1" dirty="0" err="1" smtClean="0"/>
              <a:t>stenosis</a:t>
            </a:r>
            <a:r>
              <a:rPr lang="en-US" sz="2400" b="1" dirty="0" smtClean="0"/>
              <a:t>??</a:t>
            </a:r>
          </a:p>
          <a:p>
            <a:pPr>
              <a:buFont typeface="Arial" pitchFamily="34" charset="0"/>
              <a:buChar char="•"/>
            </a:pPr>
            <a:r>
              <a:rPr lang="en-US" sz="2400" dirty="0" smtClean="0"/>
              <a:t>As the severity of PS increases</a:t>
            </a:r>
            <a:r>
              <a:rPr lang="en-US" sz="2400" dirty="0" smtClean="0">
                <a:sym typeface="Wingdings" pitchFamily="2" charset="2"/>
              </a:rPr>
              <a:t> Click comes closer to S1 (S1-Click)</a:t>
            </a:r>
          </a:p>
          <a:p>
            <a:pPr>
              <a:buFont typeface="Arial" pitchFamily="34" charset="0"/>
              <a:buChar char="•"/>
            </a:pPr>
            <a:r>
              <a:rPr lang="en-US" sz="2400" dirty="0" smtClean="0">
                <a:sym typeface="Wingdings" pitchFamily="2" charset="2"/>
              </a:rPr>
              <a:t>During inspiration Click is soft and less appreciated (S1 alone is </a:t>
            </a:r>
            <a:r>
              <a:rPr lang="en-US" sz="2400" dirty="0" err="1" smtClean="0">
                <a:sym typeface="Wingdings" pitchFamily="2" charset="2"/>
              </a:rPr>
              <a:t>heared</a:t>
            </a:r>
            <a:r>
              <a:rPr lang="en-US" sz="2400" dirty="0" smtClean="0">
                <a:sym typeface="Wingdings" pitchFamily="2" charset="2"/>
              </a:rPr>
              <a:t>)</a:t>
            </a:r>
          </a:p>
          <a:p>
            <a:pPr>
              <a:buFont typeface="Arial" pitchFamily="34" charset="0"/>
              <a:buChar char="•"/>
            </a:pPr>
            <a:r>
              <a:rPr lang="en-US" sz="2400" dirty="0" smtClean="0">
                <a:sym typeface="Wingdings" pitchFamily="2" charset="2"/>
              </a:rPr>
              <a:t>During expiration Click increases (S1 and Click </a:t>
            </a:r>
            <a:r>
              <a:rPr lang="en-US" sz="2400" dirty="0" err="1" smtClean="0">
                <a:sym typeface="Wingdings" pitchFamily="2" charset="2"/>
              </a:rPr>
              <a:t>togather</a:t>
            </a:r>
            <a:r>
              <a:rPr lang="en-US" sz="2400" dirty="0" smtClean="0">
                <a:sym typeface="Wingdings" pitchFamily="2" charset="2"/>
              </a:rPr>
              <a:t> is </a:t>
            </a:r>
            <a:r>
              <a:rPr lang="en-US" sz="2400" dirty="0" err="1" smtClean="0">
                <a:sym typeface="Wingdings" pitchFamily="2" charset="2"/>
              </a:rPr>
              <a:t>heared</a:t>
            </a:r>
            <a:r>
              <a:rPr lang="en-US" sz="2400" dirty="0" smtClean="0">
                <a:sym typeface="Wingdings" pitchFamily="2" charset="2"/>
              </a:rPr>
              <a:t>)</a:t>
            </a:r>
          </a:p>
          <a:p>
            <a:pPr>
              <a:buFont typeface="Arial" pitchFamily="34" charset="0"/>
              <a:buChar char="•"/>
            </a:pPr>
            <a:r>
              <a:rPr lang="en-US" sz="2400" dirty="0" smtClean="0">
                <a:sym typeface="Wingdings" pitchFamily="2" charset="2"/>
              </a:rPr>
              <a:t>Intensity of S1 increase during expiration</a:t>
            </a:r>
            <a:endParaRPr lang="en-US" dirty="0" smtClean="0">
              <a:sym typeface="Wingdings" pitchFamily="2" charset="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7895"/>
          </a:xfrm>
        </p:spPr>
        <p:txBody>
          <a:bodyPr/>
          <a:lstStyle/>
          <a:p>
            <a:r>
              <a:rPr lang="en-US" dirty="0" smtClean="0"/>
              <a:t>                 </a:t>
            </a:r>
            <a:r>
              <a:rPr lang="en-US" b="1" dirty="0" smtClean="0"/>
              <a:t>No Change with respiration</a:t>
            </a:r>
            <a:endParaRPr lang="en-US" b="1" dirty="0"/>
          </a:p>
        </p:txBody>
      </p:sp>
      <p:sp>
        <p:nvSpPr>
          <p:cNvPr id="3" name="Content Placeholder 2"/>
          <p:cNvSpPr>
            <a:spLocks noGrp="1"/>
          </p:cNvSpPr>
          <p:nvPr>
            <p:ph idx="1"/>
          </p:nvPr>
        </p:nvSpPr>
        <p:spPr>
          <a:xfrm>
            <a:off x="242597" y="1082351"/>
            <a:ext cx="11663264" cy="5598367"/>
          </a:xfrm>
        </p:spPr>
        <p:txBody>
          <a:bodyPr/>
          <a:lstStyle/>
          <a:p>
            <a:r>
              <a:rPr lang="en-US" dirty="0" smtClean="0"/>
              <a:t>(</a:t>
            </a:r>
            <a:r>
              <a:rPr lang="en-US" dirty="0" err="1" smtClean="0"/>
              <a:t>i</a:t>
            </a:r>
            <a:r>
              <a:rPr lang="en-US" dirty="0" smtClean="0"/>
              <a:t>) When a heart disease is complicated by RVF or Pulmonary HTN</a:t>
            </a:r>
            <a:r>
              <a:rPr lang="en-US" dirty="0" smtClean="0">
                <a:sym typeface="Wingdings" pitchFamily="2" charset="2"/>
              </a:rPr>
              <a:t> </a:t>
            </a:r>
            <a:r>
              <a:rPr lang="en-US" dirty="0" smtClean="0"/>
              <a:t>as their baseline RVEDP is high and there is no significant increase in the systemic venous return during inspiration.</a:t>
            </a:r>
          </a:p>
          <a:p>
            <a:endParaRPr lang="en-US" dirty="0" smtClean="0"/>
          </a:p>
          <a:p>
            <a:r>
              <a:rPr lang="en-US" dirty="0" smtClean="0"/>
              <a:t>But when these patients are </a:t>
            </a:r>
            <a:r>
              <a:rPr lang="en-US" dirty="0" err="1" smtClean="0"/>
              <a:t>auscultated</a:t>
            </a:r>
            <a:r>
              <a:rPr lang="en-US" dirty="0" smtClean="0"/>
              <a:t> in standing position (thus reducing the resting right heart filling), expected respiratory changes may be appreciated. </a:t>
            </a:r>
          </a:p>
          <a:p>
            <a:endParaRPr lang="en-US" dirty="0" smtClean="0"/>
          </a:p>
          <a:p>
            <a:r>
              <a:rPr lang="en-US" dirty="0" smtClean="0"/>
              <a:t>(ii) Aortic </a:t>
            </a:r>
            <a:r>
              <a:rPr lang="en-US" dirty="0" err="1" smtClean="0"/>
              <a:t>valvular</a:t>
            </a:r>
            <a:r>
              <a:rPr lang="en-US" dirty="0" smtClean="0"/>
              <a:t> Ejection Click: It does not vary with respiration. </a:t>
            </a:r>
          </a:p>
          <a:p>
            <a:endParaRPr lang="en-US" dirty="0" smtClean="0"/>
          </a:p>
          <a:p>
            <a:r>
              <a:rPr lang="en-US" dirty="0" smtClean="0">
                <a:solidFill>
                  <a:schemeClr val="bg2">
                    <a:lumMod val="50000"/>
                  </a:schemeClr>
                </a:solidFill>
              </a:rPr>
              <a:t>(iii) MR murmur does not vary with respiration</a:t>
            </a:r>
            <a:endParaRPr lang="en-US" dirty="0">
              <a:solidFill>
                <a:schemeClr val="bg2">
                  <a:lumMod val="50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717" y="121298"/>
            <a:ext cx="5571931" cy="4460034"/>
          </a:xfrm>
          <a:ln>
            <a:solidFill>
              <a:schemeClr val="tx1"/>
            </a:solidFill>
          </a:ln>
        </p:spPr>
        <p:txBody>
          <a:bodyPr>
            <a:normAutofit fontScale="92500"/>
          </a:bodyPr>
          <a:lstStyle/>
          <a:p>
            <a:pPr>
              <a:buNone/>
            </a:pPr>
            <a:r>
              <a:rPr lang="en-IN" b="1" dirty="0" smtClean="0"/>
              <a:t>        </a:t>
            </a:r>
            <a:r>
              <a:rPr lang="en-IN" sz="2600" b="1" dirty="0" smtClean="0"/>
              <a:t>RIVERO-</a:t>
            </a:r>
            <a:r>
              <a:rPr lang="en-IN" sz="3000" b="1" dirty="0" smtClean="0"/>
              <a:t>CARVALLOS SIGN</a:t>
            </a:r>
            <a:endParaRPr lang="en-IN" dirty="0" smtClean="0"/>
          </a:p>
          <a:p>
            <a:r>
              <a:rPr lang="en-IN" sz="2600" dirty="0" err="1" smtClean="0"/>
              <a:t>Inspiratory</a:t>
            </a:r>
            <a:r>
              <a:rPr lang="en-IN" sz="2600" dirty="0" smtClean="0"/>
              <a:t> accentuation of TR </a:t>
            </a:r>
            <a:r>
              <a:rPr lang="en-IN" sz="2600" dirty="0" err="1" smtClean="0"/>
              <a:t>murmer</a:t>
            </a:r>
            <a:endParaRPr lang="en-IN" sz="2600" dirty="0" smtClean="0"/>
          </a:p>
          <a:p>
            <a:endParaRPr lang="en-IN" sz="2600" dirty="0" smtClean="0"/>
          </a:p>
          <a:p>
            <a:r>
              <a:rPr lang="en-IN" sz="2600" dirty="0" smtClean="0"/>
              <a:t>100% sensitive and 88% Specific for TR</a:t>
            </a:r>
          </a:p>
          <a:p>
            <a:endParaRPr lang="en-IN" sz="2600" dirty="0" smtClean="0"/>
          </a:p>
          <a:p>
            <a:r>
              <a:rPr lang="en-IN" sz="2600" dirty="0" smtClean="0"/>
              <a:t>Early systolic accentuation&gt; </a:t>
            </a:r>
            <a:r>
              <a:rPr lang="en-IN" sz="2600" dirty="0" err="1" smtClean="0"/>
              <a:t>Holosystolic</a:t>
            </a:r>
            <a:r>
              <a:rPr lang="en-IN" sz="2600" dirty="0" smtClean="0"/>
              <a:t> accentuation</a:t>
            </a:r>
          </a:p>
          <a:p>
            <a:endParaRPr lang="en-IN" sz="2600" dirty="0" smtClean="0"/>
          </a:p>
          <a:p>
            <a:r>
              <a:rPr lang="en-IN" sz="2600" dirty="0" smtClean="0"/>
              <a:t>It may be absent if there is associated RVF or TS </a:t>
            </a:r>
          </a:p>
          <a:p>
            <a:endParaRPr lang="en-US" dirty="0"/>
          </a:p>
        </p:txBody>
      </p:sp>
      <p:sp>
        <p:nvSpPr>
          <p:cNvPr id="4" name="Content Placeholder 2"/>
          <p:cNvSpPr txBox="1">
            <a:spLocks/>
          </p:cNvSpPr>
          <p:nvPr/>
        </p:nvSpPr>
        <p:spPr>
          <a:xfrm>
            <a:off x="6260839" y="121298"/>
            <a:ext cx="5561045" cy="4376057"/>
          </a:xfrm>
          <a:prstGeom prst="rect">
            <a:avLst/>
          </a:prstGeom>
          <a:ln>
            <a:solidFill>
              <a:schemeClr val="tx1"/>
            </a:solidFill>
          </a:ln>
        </p:spPr>
        <p:txBody>
          <a:bodyPr vert="horz" lIns="91440" tIns="45720" rIns="91440" bIns="45720" rtlCol="0">
            <a:normAutofit/>
          </a:bodyPr>
          <a:lstStyle/>
          <a:p>
            <a:pPr marL="228600" lvl="0" indent="-228600">
              <a:lnSpc>
                <a:spcPct val="90000"/>
              </a:lnSpc>
              <a:spcBef>
                <a:spcPts val="1000"/>
              </a:spcBef>
            </a:pPr>
            <a:r>
              <a:rPr lang="en-IN" sz="2800" dirty="0" smtClean="0"/>
              <a:t>         </a:t>
            </a:r>
            <a:r>
              <a:rPr lang="en-IN" sz="2400" b="1" dirty="0" smtClean="0"/>
              <a:t>MULLERS MANEUVER </a:t>
            </a:r>
            <a:endParaRPr lang="en-IN" sz="2800" b="1" dirty="0" smtClean="0"/>
          </a:p>
          <a:p>
            <a:pPr marL="228600" lvl="0" indent="-228600">
              <a:lnSpc>
                <a:spcPct val="90000"/>
              </a:lnSpc>
              <a:spcBef>
                <a:spcPts val="1000"/>
              </a:spcBef>
              <a:buFont typeface="Arial" panose="020B0604020202020204" pitchFamily="34" charset="0"/>
              <a:buChar char="•"/>
            </a:pPr>
            <a:r>
              <a:rPr lang="en-IN" sz="2400" dirty="0" smtClean="0"/>
              <a:t>Effects </a:t>
            </a:r>
            <a:r>
              <a:rPr kumimoji="0" lang="en-IN" sz="2400" b="0" i="0" u="none" strike="noStrike" kern="1200" cap="none" spc="0" normalizeH="0" baseline="0" noProof="0" dirty="0" smtClean="0">
                <a:ln>
                  <a:noFill/>
                </a:ln>
                <a:solidFill>
                  <a:schemeClr val="tx1"/>
                </a:solidFill>
                <a:effectLst/>
                <a:uLnTx/>
                <a:uFillTx/>
                <a:latin typeface="+mn-lt"/>
                <a:ea typeface="+mn-ea"/>
                <a:cs typeface="+mn-cs"/>
              </a:rPr>
              <a:t>of inspiration on </a:t>
            </a:r>
            <a:r>
              <a:rPr kumimoji="0" lang="en-IN" sz="2400" b="0" i="0" u="none" strike="noStrike" kern="1200" cap="none" spc="0" normalizeH="0" baseline="0" noProof="0" dirty="0" err="1" smtClean="0">
                <a:ln>
                  <a:noFill/>
                </a:ln>
                <a:solidFill>
                  <a:schemeClr val="tx1"/>
                </a:solidFill>
                <a:effectLst/>
                <a:uLnTx/>
                <a:uFillTx/>
                <a:latin typeface="+mn-lt"/>
                <a:ea typeface="+mn-ea"/>
                <a:cs typeface="+mn-cs"/>
              </a:rPr>
              <a:t>auscultatory</a:t>
            </a:r>
            <a:r>
              <a:rPr kumimoji="0" lang="en-IN" sz="2400" b="0" i="0" u="none" strike="noStrike" kern="1200" cap="none" spc="0" normalizeH="0" baseline="0" noProof="0" dirty="0" smtClean="0">
                <a:ln>
                  <a:noFill/>
                </a:ln>
                <a:solidFill>
                  <a:schemeClr val="tx1"/>
                </a:solidFill>
                <a:effectLst/>
                <a:uLnTx/>
                <a:uFillTx/>
                <a:latin typeface="+mn-lt"/>
                <a:ea typeface="+mn-ea"/>
                <a:cs typeface="+mn-cs"/>
              </a:rPr>
              <a:t> findings can be </a:t>
            </a:r>
            <a:r>
              <a:rPr lang="en-IN" sz="2400" dirty="0" smtClean="0"/>
              <a:t>increased by MULLERS MANEUVER.</a:t>
            </a:r>
            <a:endParaRPr kumimoji="0" lang="en-IN" sz="24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IN" sz="24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smtClean="0">
                <a:ln>
                  <a:noFill/>
                </a:ln>
                <a:solidFill>
                  <a:schemeClr val="tx1"/>
                </a:solidFill>
                <a:effectLst/>
                <a:uLnTx/>
                <a:uFillTx/>
                <a:latin typeface="+mn-lt"/>
                <a:ea typeface="+mn-ea"/>
                <a:cs typeface="+mn-cs"/>
              </a:rPr>
              <a:t>Forced inspiration against closed glottis(Opposite of </a:t>
            </a:r>
            <a:r>
              <a:rPr kumimoji="0" lang="en-IN" sz="2400" b="0" i="0" u="none" strike="noStrike" kern="1200" cap="none" spc="0" normalizeH="0" baseline="0" noProof="0" dirty="0" err="1" smtClean="0">
                <a:ln>
                  <a:noFill/>
                </a:ln>
                <a:solidFill>
                  <a:schemeClr val="tx1"/>
                </a:solidFill>
                <a:effectLst/>
                <a:uLnTx/>
                <a:uFillTx/>
                <a:latin typeface="+mn-lt"/>
                <a:ea typeface="+mn-ea"/>
                <a:cs typeface="+mn-cs"/>
              </a:rPr>
              <a:t>Valsalva</a:t>
            </a:r>
            <a:r>
              <a:rPr kumimoji="0" lang="en-IN" sz="2400" b="0" i="0" u="none" strike="noStrike" kern="1200" cap="none" spc="0" normalizeH="0" baseline="0" noProof="0" dirty="0" smtClean="0">
                <a:ln>
                  <a:noFill/>
                </a:ln>
                <a:solidFill>
                  <a:schemeClr val="tx1"/>
                </a:solidFill>
                <a:effectLst/>
                <a:uLnTx/>
                <a:uFillTx/>
                <a:latin typeface="+mn-lt"/>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IN" sz="24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smtClean="0">
                <a:ln>
                  <a:noFill/>
                </a:ln>
                <a:solidFill>
                  <a:schemeClr val="tx1"/>
                </a:solidFill>
                <a:effectLst/>
                <a:uLnTx/>
                <a:uFillTx/>
                <a:latin typeface="+mn-lt"/>
                <a:ea typeface="+mn-ea"/>
                <a:cs typeface="+mn-cs"/>
              </a:rPr>
              <a:t>Forcibly inspiring with mouth and nose sealed for about 10 sec.</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Box 4"/>
          <p:cNvSpPr txBox="1"/>
          <p:nvPr/>
        </p:nvSpPr>
        <p:spPr>
          <a:xfrm>
            <a:off x="177281" y="4904240"/>
            <a:ext cx="11737910" cy="1569660"/>
          </a:xfrm>
          <a:prstGeom prst="rect">
            <a:avLst/>
          </a:prstGeom>
          <a:noFill/>
          <a:ln>
            <a:solidFill>
              <a:schemeClr val="tx1"/>
            </a:solidFill>
          </a:ln>
        </p:spPr>
        <p:txBody>
          <a:bodyPr wrap="square" rtlCol="0">
            <a:spAutoFit/>
          </a:bodyPr>
          <a:lstStyle/>
          <a:p>
            <a:r>
              <a:rPr lang="en-US" sz="2400" b="1" dirty="0" smtClean="0"/>
              <a:t>What is reverse </a:t>
            </a:r>
            <a:r>
              <a:rPr lang="en-US" sz="2400" b="1" dirty="0" err="1" smtClean="0"/>
              <a:t>Carvallo</a:t>
            </a:r>
            <a:r>
              <a:rPr lang="en-US" sz="2400" b="1" dirty="0" smtClean="0"/>
              <a:t> Sign?? : </a:t>
            </a:r>
            <a:r>
              <a:rPr lang="en-US" sz="2400" b="1" dirty="0" err="1" smtClean="0"/>
              <a:t>Inspiratory</a:t>
            </a:r>
            <a:r>
              <a:rPr lang="en-US" sz="2400" b="1" dirty="0" smtClean="0"/>
              <a:t> attenuation of TR </a:t>
            </a:r>
            <a:r>
              <a:rPr lang="en-US" sz="2400" b="1" dirty="0" err="1" smtClean="0"/>
              <a:t>murmer</a:t>
            </a:r>
            <a:r>
              <a:rPr lang="en-US" sz="2400" b="1" dirty="0" smtClean="0"/>
              <a:t> </a:t>
            </a:r>
            <a:r>
              <a:rPr lang="en-US" sz="2400" b="1" dirty="0" smtClean="0">
                <a:sym typeface="Wingdings" pitchFamily="2" charset="2"/>
              </a:rPr>
              <a:t> </a:t>
            </a:r>
            <a:r>
              <a:rPr lang="en-US" sz="2400" b="1" dirty="0" smtClean="0"/>
              <a:t>seen in RV HOCM</a:t>
            </a:r>
          </a:p>
          <a:p>
            <a:endParaRPr lang="en-US" sz="2400" dirty="0" smtClean="0"/>
          </a:p>
          <a:p>
            <a:pPr>
              <a:buFont typeface="Arial" pitchFamily="34" charset="0"/>
              <a:buChar char="•"/>
            </a:pPr>
            <a:r>
              <a:rPr lang="en-US" sz="2400" dirty="0" smtClean="0"/>
              <a:t>Inspiration </a:t>
            </a:r>
            <a:r>
              <a:rPr lang="en-US" sz="2400" dirty="0" smtClean="0">
                <a:sym typeface="Wingdings" pitchFamily="2" charset="2"/>
              </a:rPr>
              <a:t> RV volume increase  RVOT Obstruction decreases More blood is emptied  in to Pulmonary system  TR </a:t>
            </a:r>
            <a:r>
              <a:rPr lang="en-US" sz="2400" dirty="0" err="1" smtClean="0">
                <a:sym typeface="Wingdings" pitchFamily="2" charset="2"/>
              </a:rPr>
              <a:t>Murmer</a:t>
            </a:r>
            <a:r>
              <a:rPr lang="en-US" sz="2400" dirty="0" smtClean="0">
                <a:sym typeface="Wingdings" pitchFamily="2" charset="2"/>
              </a:rPr>
              <a:t> decreases</a:t>
            </a:r>
            <a:endParaRPr lang="en-US"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176" y="606490"/>
            <a:ext cx="10812624" cy="5570473"/>
          </a:xfrm>
        </p:spPr>
        <p:txBody>
          <a:bodyPr/>
          <a:lstStyle/>
          <a:p>
            <a:r>
              <a:rPr lang="en-US" b="1" dirty="0" smtClean="0"/>
              <a:t>What happens to MS in Inspiration??—CONTROVERSY</a:t>
            </a:r>
          </a:p>
          <a:p>
            <a:endParaRPr lang="en-US" b="1" dirty="0" smtClean="0"/>
          </a:p>
          <a:p>
            <a:r>
              <a:rPr lang="en-US" dirty="0" smtClean="0"/>
              <a:t>Due to Pulmonary pooling of blood </a:t>
            </a:r>
            <a:r>
              <a:rPr lang="en-US" dirty="0" smtClean="0">
                <a:sym typeface="Wingdings" pitchFamily="2" charset="2"/>
              </a:rPr>
              <a:t> </a:t>
            </a:r>
            <a:r>
              <a:rPr lang="en-US" dirty="0" smtClean="0"/>
              <a:t>LA receive less blood </a:t>
            </a:r>
            <a:r>
              <a:rPr lang="en-US" dirty="0" smtClean="0">
                <a:sym typeface="Wingdings" pitchFamily="2" charset="2"/>
              </a:rPr>
              <a:t>LAP  fall</a:t>
            </a:r>
          </a:p>
          <a:p>
            <a:r>
              <a:rPr lang="en-US" dirty="0" smtClean="0">
                <a:sym typeface="Wingdings" pitchFamily="2" charset="2"/>
              </a:rPr>
              <a:t>So OS delays and </a:t>
            </a:r>
            <a:r>
              <a:rPr lang="en-US" dirty="0" err="1" smtClean="0">
                <a:sym typeface="Wingdings" pitchFamily="2" charset="2"/>
              </a:rPr>
              <a:t>Murmer</a:t>
            </a:r>
            <a:r>
              <a:rPr lang="en-US" dirty="0" smtClean="0">
                <a:sym typeface="Wingdings" pitchFamily="2" charset="2"/>
              </a:rPr>
              <a:t> shortens  Severe MS may behave as mild-Moderate MS</a:t>
            </a:r>
          </a:p>
          <a:p>
            <a:endParaRPr lang="en-US" dirty="0" smtClean="0"/>
          </a:p>
          <a:p>
            <a:r>
              <a:rPr lang="en-US" b="1" dirty="0" smtClean="0"/>
              <a:t>PSEUDO CARVALLO SIGN</a:t>
            </a:r>
          </a:p>
          <a:p>
            <a:r>
              <a:rPr lang="en-US" dirty="0" smtClean="0"/>
              <a:t>During inspiration </a:t>
            </a:r>
            <a:r>
              <a:rPr lang="en-US" dirty="0" smtClean="0">
                <a:sym typeface="Wingdings" pitchFamily="2" charset="2"/>
              </a:rPr>
              <a:t> LV SV reduces Reflex tachycardia  Shortens diastole  Flow rate increases</a:t>
            </a:r>
          </a:p>
          <a:p>
            <a:r>
              <a:rPr lang="en-US" dirty="0" smtClean="0">
                <a:sym typeface="Wingdings" pitchFamily="2" charset="2"/>
              </a:rPr>
              <a:t>Increase in flow rate quadruples the gradient</a:t>
            </a:r>
          </a:p>
          <a:p>
            <a:r>
              <a:rPr lang="en-US" dirty="0" smtClean="0">
                <a:sym typeface="Wingdings" pitchFamily="2" charset="2"/>
              </a:rPr>
              <a:t>Gradient across MV increase  Behave like severe MS</a:t>
            </a:r>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266" y="0"/>
            <a:ext cx="10515600" cy="1325563"/>
          </a:xfrm>
        </p:spPr>
        <p:txBody>
          <a:bodyPr/>
          <a:lstStyle/>
          <a:p>
            <a:r>
              <a:rPr lang="en-IN" dirty="0" smtClean="0"/>
              <a:t>           </a:t>
            </a:r>
            <a:r>
              <a:rPr lang="en-IN" b="1" dirty="0" smtClean="0"/>
              <a:t>Summary of Respiratory variations</a:t>
            </a:r>
            <a:endParaRPr lang="en-US" b="1" dirty="0"/>
          </a:p>
        </p:txBody>
      </p:sp>
      <p:pic>
        <p:nvPicPr>
          <p:cNvPr id="5122" name="Picture 2"/>
          <p:cNvPicPr>
            <a:picLocks noGrp="1" noChangeAspect="1" noChangeArrowheads="1"/>
          </p:cNvPicPr>
          <p:nvPr>
            <p:ph idx="1"/>
          </p:nvPr>
        </p:nvPicPr>
        <p:blipFill>
          <a:blip r:embed="rId2"/>
          <a:srcRect/>
          <a:stretch>
            <a:fillRect/>
          </a:stretch>
        </p:blipFill>
        <p:spPr bwMode="auto">
          <a:xfrm>
            <a:off x="139960" y="1190317"/>
            <a:ext cx="5868955" cy="5348185"/>
          </a:xfrm>
          <a:prstGeom prst="rect">
            <a:avLst/>
          </a:prstGeom>
          <a:noFill/>
          <a:ln w="9525">
            <a:noFill/>
            <a:miter lim="800000"/>
            <a:headEnd/>
            <a:tailEnd/>
          </a:ln>
          <a:effectLst/>
        </p:spPr>
      </p:pic>
      <p:pic>
        <p:nvPicPr>
          <p:cNvPr id="3074" name="Picture 2"/>
          <p:cNvPicPr>
            <a:picLocks noChangeAspect="1" noChangeArrowheads="1"/>
          </p:cNvPicPr>
          <p:nvPr/>
        </p:nvPicPr>
        <p:blipFill>
          <a:blip r:embed="rId3"/>
          <a:srcRect l="4652" t="16727" r="52930"/>
          <a:stretch>
            <a:fillRect/>
          </a:stretch>
        </p:blipFill>
        <p:spPr bwMode="auto">
          <a:xfrm>
            <a:off x="6512767" y="1203649"/>
            <a:ext cx="4506686" cy="243529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l="55973" t="17967" r="7278"/>
          <a:stretch>
            <a:fillRect/>
          </a:stretch>
        </p:blipFill>
        <p:spPr bwMode="auto">
          <a:xfrm>
            <a:off x="6802016" y="3545632"/>
            <a:ext cx="4236667" cy="26032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976" y="354563"/>
            <a:ext cx="10515600" cy="1158843"/>
          </a:xfrm>
        </p:spPr>
        <p:txBody>
          <a:bodyPr/>
          <a:lstStyle/>
          <a:p>
            <a:r>
              <a:rPr lang="en-US" b="1" dirty="0" smtClean="0"/>
              <a:t>Postural change</a:t>
            </a:r>
            <a:endParaRPr lang="en-US" b="1" dirty="0"/>
          </a:p>
        </p:txBody>
      </p:sp>
      <p:sp>
        <p:nvSpPr>
          <p:cNvPr id="3" name="Content Placeholder 2"/>
          <p:cNvSpPr>
            <a:spLocks noGrp="1"/>
          </p:cNvSpPr>
          <p:nvPr>
            <p:ph idx="1"/>
          </p:nvPr>
        </p:nvSpPr>
        <p:spPr>
          <a:xfrm>
            <a:off x="345232" y="1922110"/>
            <a:ext cx="11607281" cy="4870579"/>
          </a:xfrm>
        </p:spPr>
        <p:txBody>
          <a:bodyPr/>
          <a:lstStyle/>
          <a:p>
            <a:pPr>
              <a:buNone/>
            </a:pPr>
            <a:endParaRPr lang="en-US" dirty="0" smtClean="0"/>
          </a:p>
          <a:p>
            <a:r>
              <a:rPr lang="en-US" dirty="0" smtClean="0"/>
              <a:t>Rapid standing can reduce venous return and thus reduce Cardiac output</a:t>
            </a:r>
            <a:r>
              <a:rPr lang="en-US" dirty="0" smtClean="0">
                <a:sym typeface="Wingdings" pitchFamily="2" charset="2"/>
              </a:rPr>
              <a:t> Reflex increase in HR and PVR.</a:t>
            </a:r>
          </a:p>
          <a:p>
            <a:endParaRPr lang="en-US" dirty="0" smtClean="0">
              <a:sym typeface="Wingdings" pitchFamily="2" charset="2"/>
            </a:endParaRPr>
          </a:p>
          <a:p>
            <a:r>
              <a:rPr lang="en-US" dirty="0" smtClean="0"/>
              <a:t>As the patient goes from a recumbent to a sitting or standing  position </a:t>
            </a:r>
            <a:r>
              <a:rPr lang="en-US" dirty="0" smtClean="0">
                <a:sym typeface="Wingdings" pitchFamily="2" charset="2"/>
              </a:rPr>
              <a:t> there is </a:t>
            </a:r>
            <a:r>
              <a:rPr lang="en-US" b="1" dirty="0" smtClean="0">
                <a:solidFill>
                  <a:srgbClr val="FF0000"/>
                </a:solidFill>
              </a:rPr>
              <a:t>diminished  Intensity of all </a:t>
            </a:r>
            <a:r>
              <a:rPr lang="en-US" b="1" dirty="0" err="1" smtClean="0">
                <a:solidFill>
                  <a:srgbClr val="FF0000"/>
                </a:solidFill>
              </a:rPr>
              <a:t>murmers</a:t>
            </a:r>
            <a:r>
              <a:rPr lang="en-US" b="1" dirty="0" smtClean="0">
                <a:solidFill>
                  <a:srgbClr val="FF0000"/>
                </a:solidFill>
              </a:rPr>
              <a:t> that are originating from the right as well as the left heart</a:t>
            </a:r>
          </a:p>
          <a:p>
            <a:endParaRPr lang="en-US" dirty="0" smtClean="0"/>
          </a:p>
          <a:p>
            <a:r>
              <a:rPr lang="en-US" dirty="0" smtClean="0"/>
              <a:t>Except for those systolic murmurs of HOCM and MVP. </a:t>
            </a:r>
          </a:p>
          <a:p>
            <a:endParaRPr lang="en-US" dirty="0" smtClean="0"/>
          </a:p>
          <a:p>
            <a:endParaRPr lang="en-US" dirty="0"/>
          </a:p>
        </p:txBody>
      </p:sp>
      <p:pic>
        <p:nvPicPr>
          <p:cNvPr id="4" name="Picture 3" descr="photo_2024-08-16_09-30-17 (2).jpg"/>
          <p:cNvPicPr>
            <a:picLocks noChangeAspect="1"/>
          </p:cNvPicPr>
          <p:nvPr/>
        </p:nvPicPr>
        <p:blipFill>
          <a:blip r:embed="rId2"/>
          <a:srcRect l="21735" t="2976" r="28750" b="51446"/>
          <a:stretch>
            <a:fillRect/>
          </a:stretch>
        </p:blipFill>
        <p:spPr>
          <a:xfrm>
            <a:off x="5551715" y="18649"/>
            <a:ext cx="6036906" cy="2500604"/>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064" y="1200473"/>
            <a:ext cx="11879425" cy="5526897"/>
          </a:xfrm>
        </p:spPr>
        <p:txBody>
          <a:bodyPr>
            <a:normAutofit fontScale="92500" lnSpcReduction="10000"/>
          </a:bodyPr>
          <a:lstStyle/>
          <a:p>
            <a:endParaRPr lang="en-US" dirty="0" smtClean="0"/>
          </a:p>
          <a:p>
            <a:r>
              <a:rPr lang="en-US" b="1" dirty="0" smtClean="0"/>
              <a:t>Effects on heart sounds:</a:t>
            </a:r>
          </a:p>
          <a:p>
            <a:r>
              <a:rPr lang="en-US" dirty="0" smtClean="0"/>
              <a:t>Widening of S2 split in both phases of respiration </a:t>
            </a:r>
          </a:p>
          <a:p>
            <a:r>
              <a:rPr lang="en-US" dirty="0" smtClean="0"/>
              <a:t>Initially, RV S3 andS4 are accentuated and later after several cardiac cycles, LV S3 and S4 are accentuated</a:t>
            </a:r>
          </a:p>
          <a:p>
            <a:endParaRPr lang="en-US" dirty="0" smtClean="0"/>
          </a:p>
          <a:p>
            <a:r>
              <a:rPr lang="en-US" b="1" dirty="0" smtClean="0"/>
              <a:t>Effects on </a:t>
            </a:r>
            <a:r>
              <a:rPr lang="en-US" b="1" dirty="0" err="1" smtClean="0"/>
              <a:t>Murmers</a:t>
            </a:r>
            <a:r>
              <a:rPr lang="en-US" b="1" dirty="0" smtClean="0"/>
              <a:t>:</a:t>
            </a:r>
          </a:p>
          <a:p>
            <a:r>
              <a:rPr lang="en-US" dirty="0" smtClean="0"/>
              <a:t>Due to </a:t>
            </a:r>
            <a:r>
              <a:rPr lang="en-US" b="1" dirty="0" smtClean="0"/>
              <a:t>increased stroke volume </a:t>
            </a:r>
            <a:r>
              <a:rPr lang="en-US" dirty="0" smtClean="0"/>
              <a:t>of both RV and LV, following </a:t>
            </a:r>
            <a:r>
              <a:rPr lang="en-US" b="1" dirty="0" smtClean="0"/>
              <a:t>systolic murmurs </a:t>
            </a:r>
            <a:r>
              <a:rPr lang="en-US" dirty="0" smtClean="0"/>
              <a:t>are </a:t>
            </a:r>
            <a:r>
              <a:rPr lang="en-US" b="1" dirty="0" smtClean="0"/>
              <a:t>augmented</a:t>
            </a:r>
            <a:r>
              <a:rPr lang="en-US" dirty="0" smtClean="0"/>
              <a:t>: </a:t>
            </a:r>
          </a:p>
          <a:p>
            <a:r>
              <a:rPr lang="en-US" dirty="0" smtClean="0"/>
              <a:t> Systolic </a:t>
            </a:r>
            <a:r>
              <a:rPr lang="en-US" dirty="0" err="1" smtClean="0"/>
              <a:t>murmer</a:t>
            </a:r>
            <a:r>
              <a:rPr lang="en-US" dirty="0" smtClean="0"/>
              <a:t> of PS, AS</a:t>
            </a:r>
          </a:p>
          <a:p>
            <a:r>
              <a:rPr lang="en-US" dirty="0" smtClean="0"/>
              <a:t>Systolic </a:t>
            </a:r>
            <a:r>
              <a:rPr lang="en-US" dirty="0" err="1" smtClean="0"/>
              <a:t>murmer</a:t>
            </a:r>
            <a:r>
              <a:rPr lang="en-US" dirty="0" smtClean="0"/>
              <a:t> of MR, TR </a:t>
            </a:r>
          </a:p>
          <a:p>
            <a:r>
              <a:rPr lang="en-US" dirty="0" smtClean="0"/>
              <a:t>Systolic </a:t>
            </a:r>
            <a:r>
              <a:rPr lang="en-US" dirty="0" err="1" smtClean="0"/>
              <a:t>murmer</a:t>
            </a:r>
            <a:r>
              <a:rPr lang="en-US" dirty="0" smtClean="0"/>
              <a:t> of VSD </a:t>
            </a:r>
          </a:p>
          <a:p>
            <a:r>
              <a:rPr lang="en-US" dirty="0" smtClean="0"/>
              <a:t>Functional systolic murmurs.</a:t>
            </a:r>
            <a:endParaRPr lang="en-US" b="1" dirty="0"/>
          </a:p>
        </p:txBody>
      </p:sp>
      <p:sp>
        <p:nvSpPr>
          <p:cNvPr id="4" name="Title 1"/>
          <p:cNvSpPr>
            <a:spLocks noGrp="1"/>
          </p:cNvSpPr>
          <p:nvPr>
            <p:ph type="title"/>
          </p:nvPr>
        </p:nvSpPr>
        <p:spPr>
          <a:xfrm>
            <a:off x="1901890" y="327803"/>
            <a:ext cx="7046167" cy="903838"/>
          </a:xfrm>
        </p:spPr>
        <p:txBody>
          <a:bodyPr>
            <a:normAutofit fontScale="90000"/>
          </a:bodyPr>
          <a:lstStyle/>
          <a:p>
            <a:r>
              <a:rPr lang="en-US" sz="3600" b="1" dirty="0" smtClean="0">
                <a:ea typeface="Tahoma" pitchFamily="34" charset="0"/>
                <a:cs typeface="Times New Roman" pitchFamily="18" charset="0"/>
              </a:rPr>
              <a:t>Sudden lying down from standing posture </a:t>
            </a:r>
            <a:br>
              <a:rPr lang="en-US" sz="3600" b="1" dirty="0" smtClean="0">
                <a:ea typeface="Tahoma" pitchFamily="34" charset="0"/>
                <a:cs typeface="Times New Roman" pitchFamily="18" charset="0"/>
              </a:rPr>
            </a:br>
            <a:r>
              <a:rPr lang="en-US" sz="3600" b="1" dirty="0" smtClean="0">
                <a:ea typeface="Tahoma" pitchFamily="34" charset="0"/>
                <a:cs typeface="Times New Roman" pitchFamily="18" charset="0"/>
              </a:rPr>
              <a:t>sudden passive elevation of both legs</a:t>
            </a:r>
            <a:r>
              <a:rPr lang="en-US" b="1" dirty="0" smtClean="0"/>
              <a:t/>
            </a:r>
            <a:br>
              <a:rPr lang="en-US" b="1" dirty="0" smtClean="0"/>
            </a:b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6612"/>
            <a:ext cx="10515600" cy="933061"/>
          </a:xfrm>
        </p:spPr>
        <p:txBody>
          <a:bodyPr/>
          <a:lstStyle/>
          <a:p>
            <a:r>
              <a:rPr lang="en-US" dirty="0" smtClean="0"/>
              <a:t>          Passive V/S active Leg raising</a:t>
            </a:r>
            <a:endParaRPr lang="en-US" dirty="0"/>
          </a:p>
        </p:txBody>
      </p:sp>
      <p:sp>
        <p:nvSpPr>
          <p:cNvPr id="3" name="Content Placeholder 2"/>
          <p:cNvSpPr>
            <a:spLocks noGrp="1"/>
          </p:cNvSpPr>
          <p:nvPr>
            <p:ph idx="1"/>
          </p:nvPr>
        </p:nvSpPr>
        <p:spPr>
          <a:xfrm>
            <a:off x="307912" y="1651518"/>
            <a:ext cx="6195526" cy="5010540"/>
          </a:xfrm>
        </p:spPr>
        <p:txBody>
          <a:bodyPr>
            <a:normAutofit fontScale="92500" lnSpcReduction="10000"/>
          </a:bodyPr>
          <a:lstStyle/>
          <a:p>
            <a:r>
              <a:rPr lang="en-US" dirty="0" smtClean="0"/>
              <a:t>Active leg raising </a:t>
            </a:r>
            <a:r>
              <a:rPr lang="en-US" dirty="0" smtClean="0">
                <a:sym typeface="Wingdings" pitchFamily="2" charset="2"/>
              </a:rPr>
              <a:t> Will have elements of </a:t>
            </a:r>
            <a:r>
              <a:rPr lang="en-US" dirty="0" err="1" smtClean="0">
                <a:sym typeface="Wingdings" pitchFamily="2" charset="2"/>
              </a:rPr>
              <a:t>Valsalva</a:t>
            </a:r>
            <a:r>
              <a:rPr lang="en-US" dirty="0" smtClean="0">
                <a:sym typeface="Wingdings" pitchFamily="2" charset="2"/>
              </a:rPr>
              <a:t> and isometric exercise</a:t>
            </a:r>
          </a:p>
          <a:p>
            <a:endParaRPr lang="en-US" dirty="0" smtClean="0">
              <a:sym typeface="Wingdings" pitchFamily="2" charset="2"/>
            </a:endParaRPr>
          </a:p>
          <a:p>
            <a:r>
              <a:rPr lang="en-US" dirty="0" smtClean="0">
                <a:sym typeface="Wingdings" pitchFamily="2" charset="2"/>
              </a:rPr>
              <a:t>Passive leg raising  Gravity dependent increase in venous return without any change in the intra thoracic pressure.</a:t>
            </a:r>
          </a:p>
          <a:p>
            <a:endParaRPr lang="en-US" dirty="0" smtClean="0">
              <a:sym typeface="Wingdings" pitchFamily="2" charset="2"/>
            </a:endParaRPr>
          </a:p>
          <a:p>
            <a:r>
              <a:rPr lang="en-US" dirty="0" smtClean="0">
                <a:sym typeface="Wingdings" pitchFamily="2" charset="2"/>
              </a:rPr>
              <a:t>Hence the magnitude of changes may not be significant</a:t>
            </a:r>
          </a:p>
          <a:p>
            <a:endParaRPr lang="en-US" dirty="0" smtClean="0">
              <a:sym typeface="Wingdings" pitchFamily="2" charset="2"/>
            </a:endParaRPr>
          </a:p>
          <a:p>
            <a:r>
              <a:rPr lang="en-US" dirty="0" smtClean="0">
                <a:sym typeface="Wingdings" pitchFamily="2" charset="2"/>
              </a:rPr>
              <a:t>It may be useful in patients with heart failure were complex dynamic auscultation is difficult.  </a:t>
            </a:r>
            <a:endParaRPr lang="en-US" dirty="0"/>
          </a:p>
        </p:txBody>
      </p:sp>
      <p:pic>
        <p:nvPicPr>
          <p:cNvPr id="4" name="Picture 3" descr="photo_2024-08-16_09-31-06.jpg"/>
          <p:cNvPicPr>
            <a:picLocks noChangeAspect="1"/>
          </p:cNvPicPr>
          <p:nvPr/>
        </p:nvPicPr>
        <p:blipFill>
          <a:blip r:embed="rId2"/>
          <a:srcRect l="20051" t="14881" r="23316" b="17092"/>
          <a:stretch>
            <a:fillRect/>
          </a:stretch>
        </p:blipFill>
        <p:spPr>
          <a:xfrm>
            <a:off x="6466116" y="1754154"/>
            <a:ext cx="5282060" cy="4077479"/>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7995" y="271820"/>
            <a:ext cx="7326086" cy="1118442"/>
          </a:xfrm>
        </p:spPr>
        <p:txBody>
          <a:bodyPr>
            <a:normAutofit/>
          </a:bodyPr>
          <a:lstStyle/>
          <a:p>
            <a:r>
              <a:rPr lang="en-US" sz="3200" b="1" dirty="0" smtClean="0"/>
              <a:t>Sudden standing from supine position  </a:t>
            </a:r>
            <a:br>
              <a:rPr lang="en-US" sz="3200" b="1" dirty="0" smtClean="0"/>
            </a:br>
            <a:r>
              <a:rPr lang="en-US" sz="3200" b="1" dirty="0" smtClean="0"/>
              <a:t>sudden standing from squatting position</a:t>
            </a:r>
            <a:endParaRPr lang="en-US" sz="3200" b="1" dirty="0"/>
          </a:p>
        </p:txBody>
      </p:sp>
      <p:sp>
        <p:nvSpPr>
          <p:cNvPr id="3" name="Content Placeholder 2"/>
          <p:cNvSpPr>
            <a:spLocks noGrp="1"/>
          </p:cNvSpPr>
          <p:nvPr>
            <p:ph idx="1"/>
          </p:nvPr>
        </p:nvSpPr>
        <p:spPr>
          <a:xfrm>
            <a:off x="289250" y="1427584"/>
            <a:ext cx="6158204" cy="5225143"/>
          </a:xfrm>
        </p:spPr>
        <p:txBody>
          <a:bodyPr>
            <a:normAutofit fontScale="92500" lnSpcReduction="10000"/>
          </a:bodyPr>
          <a:lstStyle/>
          <a:p>
            <a:pPr>
              <a:buNone/>
            </a:pPr>
            <a:endParaRPr lang="en-US" dirty="0" smtClean="0"/>
          </a:p>
          <a:p>
            <a:r>
              <a:rPr lang="en-US" dirty="0" smtClean="0"/>
              <a:t>Rapid standing can reduce venous return and thus reduce Cardiac output </a:t>
            </a:r>
            <a:r>
              <a:rPr lang="en-US" dirty="0" smtClean="0">
                <a:sym typeface="Wingdings" pitchFamily="2" charset="2"/>
              </a:rPr>
              <a:t> Reflex increase in HR and PVR.</a:t>
            </a:r>
            <a:endParaRPr lang="en-US" dirty="0" smtClean="0"/>
          </a:p>
          <a:p>
            <a:endParaRPr lang="en-US" dirty="0" smtClean="0"/>
          </a:p>
          <a:p>
            <a:r>
              <a:rPr lang="en-US" dirty="0" smtClean="0"/>
              <a:t>Width of S2 splitting reduces</a:t>
            </a:r>
          </a:p>
          <a:p>
            <a:endParaRPr lang="en-US" dirty="0" smtClean="0"/>
          </a:p>
          <a:p>
            <a:r>
              <a:rPr lang="en-US" dirty="0" smtClean="0"/>
              <a:t>Diminished RVS3,RVS4,LVS3,LVS4</a:t>
            </a:r>
          </a:p>
          <a:p>
            <a:endParaRPr lang="en-US" dirty="0" smtClean="0"/>
          </a:p>
          <a:p>
            <a:r>
              <a:rPr lang="en-US" dirty="0" err="1" smtClean="0"/>
              <a:t>Semilunar</a:t>
            </a:r>
            <a:r>
              <a:rPr lang="en-US" dirty="0" smtClean="0"/>
              <a:t> Valve </a:t>
            </a:r>
            <a:r>
              <a:rPr lang="en-US" dirty="0" err="1" smtClean="0"/>
              <a:t>Stenotic</a:t>
            </a:r>
            <a:r>
              <a:rPr lang="en-US" dirty="0" smtClean="0"/>
              <a:t> </a:t>
            </a:r>
            <a:r>
              <a:rPr lang="en-US" dirty="0" err="1" smtClean="0"/>
              <a:t>murmers</a:t>
            </a:r>
            <a:r>
              <a:rPr lang="en-US" dirty="0" smtClean="0"/>
              <a:t>, AV valve regurgitation </a:t>
            </a:r>
            <a:r>
              <a:rPr lang="en-US" dirty="0" err="1" smtClean="0"/>
              <a:t>murmers</a:t>
            </a:r>
            <a:r>
              <a:rPr lang="en-US" dirty="0" smtClean="0"/>
              <a:t> and flow </a:t>
            </a:r>
            <a:r>
              <a:rPr lang="en-US" dirty="0" err="1" smtClean="0"/>
              <a:t>murmers</a:t>
            </a:r>
            <a:r>
              <a:rPr lang="en-US" dirty="0" smtClean="0"/>
              <a:t> will attenuate.</a:t>
            </a:r>
          </a:p>
          <a:p>
            <a:endParaRPr lang="en-US" dirty="0" smtClean="0">
              <a:sym typeface="Wingdings" pitchFamily="2" charset="2"/>
            </a:endParaRPr>
          </a:p>
          <a:p>
            <a:endParaRPr lang="en-US" dirty="0" smtClean="0">
              <a:sym typeface="Wingdings" pitchFamily="2" charset="2"/>
            </a:endParaRPr>
          </a:p>
          <a:p>
            <a:pPr>
              <a:buNone/>
            </a:pPr>
            <a:endParaRPr lang="en-US" dirty="0" smtClean="0"/>
          </a:p>
          <a:p>
            <a:endParaRPr lang="en-US" dirty="0"/>
          </a:p>
        </p:txBody>
      </p:sp>
      <p:sp>
        <p:nvSpPr>
          <p:cNvPr id="4" name="TextBox 3"/>
          <p:cNvSpPr txBox="1"/>
          <p:nvPr/>
        </p:nvSpPr>
        <p:spPr>
          <a:xfrm>
            <a:off x="6988629" y="3536302"/>
            <a:ext cx="4907902" cy="2677656"/>
          </a:xfrm>
          <a:prstGeom prst="rect">
            <a:avLst/>
          </a:prstGeom>
          <a:noFill/>
          <a:ln>
            <a:solidFill>
              <a:schemeClr val="tx1"/>
            </a:solidFill>
          </a:ln>
        </p:spPr>
        <p:txBody>
          <a:bodyPr wrap="square" rtlCol="0">
            <a:spAutoFit/>
          </a:bodyPr>
          <a:lstStyle/>
          <a:p>
            <a:r>
              <a:rPr lang="en-US" sz="2400" b="1" dirty="0" smtClean="0"/>
              <a:t>Up on standing from supine position:</a:t>
            </a:r>
          </a:p>
          <a:p>
            <a:endParaRPr lang="en-US" sz="2400" b="1" dirty="0" smtClean="0"/>
          </a:p>
          <a:p>
            <a:r>
              <a:rPr lang="en-US" sz="2400" b="1" dirty="0" smtClean="0"/>
              <a:t>Venous return to heart decreases </a:t>
            </a:r>
            <a:r>
              <a:rPr lang="en-US" sz="2400" b="1" dirty="0" smtClean="0">
                <a:sym typeface="Wingdings" pitchFamily="2" charset="2"/>
              </a:rPr>
              <a:t> Attenuation of all right sided events</a:t>
            </a:r>
          </a:p>
          <a:p>
            <a:endParaRPr lang="en-US" sz="2400" b="1" dirty="0" smtClean="0">
              <a:sym typeface="Wingdings" pitchFamily="2" charset="2"/>
            </a:endParaRPr>
          </a:p>
          <a:p>
            <a:r>
              <a:rPr lang="en-US" sz="2400" b="1" dirty="0" smtClean="0">
                <a:sym typeface="Wingdings" pitchFamily="2" charset="2"/>
              </a:rPr>
              <a:t>Except Pulmonary ejection click of </a:t>
            </a:r>
            <a:r>
              <a:rPr lang="en-US" sz="2400" b="1" dirty="0" err="1" smtClean="0">
                <a:sym typeface="Wingdings" pitchFamily="2" charset="2"/>
              </a:rPr>
              <a:t>valvular</a:t>
            </a:r>
            <a:r>
              <a:rPr lang="en-US" sz="2400" b="1" dirty="0" smtClean="0">
                <a:sym typeface="Wingdings" pitchFamily="2" charset="2"/>
              </a:rPr>
              <a:t> PS</a:t>
            </a:r>
            <a:endParaRPr lang="en-US" sz="24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9275"/>
          </a:xfrm>
        </p:spPr>
        <p:txBody>
          <a:bodyPr>
            <a:normAutofit fontScale="90000"/>
          </a:bodyPr>
          <a:lstStyle/>
          <a:p>
            <a:r>
              <a:rPr lang="en-IN" dirty="0" smtClean="0"/>
              <a:t>                 </a:t>
            </a:r>
            <a:r>
              <a:rPr lang="en-IN" b="1" dirty="0" smtClean="0"/>
              <a:t>What is dynamic auscultation</a:t>
            </a:r>
            <a:endParaRPr lang="en-US" b="1" dirty="0"/>
          </a:p>
        </p:txBody>
      </p:sp>
      <p:sp>
        <p:nvSpPr>
          <p:cNvPr id="3" name="Content Placeholder 2"/>
          <p:cNvSpPr>
            <a:spLocks noGrp="1"/>
          </p:cNvSpPr>
          <p:nvPr>
            <p:ph idx="1"/>
          </p:nvPr>
        </p:nvSpPr>
        <p:spPr>
          <a:xfrm>
            <a:off x="335902" y="1138334"/>
            <a:ext cx="11448661" cy="5458408"/>
          </a:xfrm>
        </p:spPr>
        <p:txBody>
          <a:bodyPr>
            <a:normAutofit fontScale="92500" lnSpcReduction="10000"/>
          </a:bodyPr>
          <a:lstStyle/>
          <a:p>
            <a:r>
              <a:rPr lang="en-IN" dirty="0" smtClean="0"/>
              <a:t>Technique of altering the circulatory dynamics by means of variety of physiological and pharmacological </a:t>
            </a:r>
            <a:r>
              <a:rPr lang="en-IN" dirty="0" err="1" smtClean="0"/>
              <a:t>maneuvers</a:t>
            </a:r>
            <a:r>
              <a:rPr lang="en-IN" dirty="0" smtClean="0"/>
              <a:t> and determining their effects on heart sounds and </a:t>
            </a:r>
            <a:r>
              <a:rPr lang="en-IN" dirty="0" err="1" smtClean="0"/>
              <a:t>murmers</a:t>
            </a:r>
            <a:r>
              <a:rPr lang="en-IN" dirty="0" smtClean="0"/>
              <a:t>.</a:t>
            </a:r>
          </a:p>
          <a:p>
            <a:endParaRPr lang="en-IN" dirty="0" smtClean="0">
              <a:sym typeface="Wingdings" pitchFamily="2" charset="2"/>
            </a:endParaRPr>
          </a:p>
          <a:p>
            <a:r>
              <a:rPr lang="en-IN" dirty="0" smtClean="0">
                <a:solidFill>
                  <a:srgbClr val="FF0000"/>
                </a:solidFill>
                <a:sym typeface="Wingdings" pitchFamily="2" charset="2"/>
              </a:rPr>
              <a:t>Influence of Physiological and pharmacological </a:t>
            </a:r>
            <a:r>
              <a:rPr lang="en-IN" dirty="0" err="1" smtClean="0">
                <a:solidFill>
                  <a:srgbClr val="FF0000"/>
                </a:solidFill>
                <a:sym typeface="Wingdings" pitchFamily="2" charset="2"/>
              </a:rPr>
              <a:t>maneuvers</a:t>
            </a:r>
            <a:r>
              <a:rPr lang="en-IN" dirty="0" smtClean="0">
                <a:solidFill>
                  <a:srgbClr val="FF0000"/>
                </a:solidFill>
                <a:sym typeface="Wingdings" pitchFamily="2" charset="2"/>
              </a:rPr>
              <a:t> on  </a:t>
            </a:r>
            <a:r>
              <a:rPr lang="en-IN" dirty="0" err="1" smtClean="0">
                <a:solidFill>
                  <a:srgbClr val="FF0000"/>
                </a:solidFill>
                <a:sym typeface="Wingdings" pitchFamily="2" charset="2"/>
              </a:rPr>
              <a:t>auscultatory</a:t>
            </a:r>
            <a:r>
              <a:rPr lang="en-IN" dirty="0" smtClean="0">
                <a:solidFill>
                  <a:srgbClr val="FF0000"/>
                </a:solidFill>
                <a:sym typeface="Wingdings" pitchFamily="2" charset="2"/>
              </a:rPr>
              <a:t> events</a:t>
            </a:r>
            <a:endParaRPr lang="en-IN" dirty="0" smtClean="0">
              <a:solidFill>
                <a:srgbClr val="FF0000"/>
              </a:solidFill>
            </a:endParaRPr>
          </a:p>
          <a:p>
            <a:endParaRPr lang="en-IN" dirty="0" smtClean="0"/>
          </a:p>
          <a:p>
            <a:r>
              <a:rPr lang="en-IN" dirty="0" smtClean="0"/>
              <a:t>1)Respiratory variation</a:t>
            </a:r>
          </a:p>
          <a:p>
            <a:r>
              <a:rPr lang="en-IN" dirty="0" smtClean="0"/>
              <a:t>2)Postural changes(Standing, Supine, Squatting, passive leg raising)</a:t>
            </a:r>
          </a:p>
          <a:p>
            <a:r>
              <a:rPr lang="en-IN" dirty="0" smtClean="0"/>
              <a:t>3)</a:t>
            </a:r>
            <a:r>
              <a:rPr lang="en-IN" dirty="0" err="1" smtClean="0"/>
              <a:t>Valsalva</a:t>
            </a:r>
            <a:r>
              <a:rPr lang="en-IN" dirty="0" smtClean="0"/>
              <a:t> </a:t>
            </a:r>
            <a:r>
              <a:rPr lang="en-IN" dirty="0" err="1" smtClean="0"/>
              <a:t>maneuver</a:t>
            </a:r>
            <a:r>
              <a:rPr lang="en-IN" dirty="0" smtClean="0"/>
              <a:t> and </a:t>
            </a:r>
            <a:r>
              <a:rPr lang="en-IN" dirty="0" err="1" smtClean="0"/>
              <a:t>Mullers</a:t>
            </a:r>
            <a:r>
              <a:rPr lang="en-IN" dirty="0" smtClean="0"/>
              <a:t> </a:t>
            </a:r>
            <a:r>
              <a:rPr lang="en-IN" dirty="0" err="1" smtClean="0"/>
              <a:t>Maneuver</a:t>
            </a:r>
            <a:r>
              <a:rPr lang="en-IN" dirty="0" smtClean="0"/>
              <a:t>                                              </a:t>
            </a:r>
            <a:r>
              <a:rPr lang="en-IN" dirty="0" smtClean="0">
                <a:solidFill>
                  <a:srgbClr val="FF0000"/>
                </a:solidFill>
              </a:rPr>
              <a:t>Physiological</a:t>
            </a:r>
          </a:p>
          <a:p>
            <a:r>
              <a:rPr lang="en-IN" dirty="0" smtClean="0"/>
              <a:t>4)Isometric exercise</a:t>
            </a:r>
          </a:p>
          <a:p>
            <a:r>
              <a:rPr lang="en-IN" dirty="0" smtClean="0"/>
              <a:t>5)Cycle length Changes-AF/Post VPC</a:t>
            </a:r>
          </a:p>
          <a:p>
            <a:r>
              <a:rPr lang="en-IN" dirty="0" smtClean="0"/>
              <a:t>6)</a:t>
            </a:r>
            <a:r>
              <a:rPr lang="en-IN" dirty="0" err="1" smtClean="0"/>
              <a:t>Vasoactive</a:t>
            </a:r>
            <a:r>
              <a:rPr lang="en-IN" dirty="0" smtClean="0"/>
              <a:t> agents-</a:t>
            </a:r>
            <a:r>
              <a:rPr lang="en-IN" dirty="0" err="1" smtClean="0"/>
              <a:t>Amylnitrate</a:t>
            </a:r>
            <a:r>
              <a:rPr lang="en-IN" dirty="0" smtClean="0"/>
              <a:t>, </a:t>
            </a:r>
            <a:r>
              <a:rPr lang="en-IN" dirty="0" err="1" smtClean="0"/>
              <a:t>Methoxamine,Phenylephrine</a:t>
            </a:r>
            <a:r>
              <a:rPr lang="en-IN" dirty="0" err="1" smtClean="0">
                <a:sym typeface="Wingdings" pitchFamily="2" charset="2"/>
              </a:rPr>
              <a:t></a:t>
            </a:r>
            <a:r>
              <a:rPr lang="en-IN" dirty="0" err="1" smtClean="0">
                <a:solidFill>
                  <a:srgbClr val="FF0000"/>
                </a:solidFill>
                <a:sym typeface="Wingdings" pitchFamily="2" charset="2"/>
              </a:rPr>
              <a:t>Pharmacological</a:t>
            </a:r>
            <a:endParaRPr lang="en-IN" dirty="0" smtClean="0">
              <a:solidFill>
                <a:srgbClr val="FF0000"/>
              </a:solidFill>
            </a:endParaRPr>
          </a:p>
        </p:txBody>
      </p:sp>
      <p:sp>
        <p:nvSpPr>
          <p:cNvPr id="4" name="Right Brace 3"/>
          <p:cNvSpPr/>
          <p:nvPr/>
        </p:nvSpPr>
        <p:spPr>
          <a:xfrm>
            <a:off x="9414588" y="3694924"/>
            <a:ext cx="391886" cy="1903445"/>
          </a:xfrm>
          <a:prstGeom prst="rightBrac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69" y="197174"/>
            <a:ext cx="10515600" cy="922499"/>
          </a:xfrm>
        </p:spPr>
        <p:txBody>
          <a:bodyPr/>
          <a:lstStyle/>
          <a:p>
            <a:r>
              <a:rPr lang="en-US" dirty="0" smtClean="0"/>
              <a:t>               </a:t>
            </a:r>
            <a:r>
              <a:rPr lang="en-US" b="1" dirty="0" smtClean="0"/>
              <a:t>Physiology of Squatting</a:t>
            </a:r>
            <a:endParaRPr lang="en-US" b="1" dirty="0"/>
          </a:p>
        </p:txBody>
      </p:sp>
      <p:sp>
        <p:nvSpPr>
          <p:cNvPr id="3" name="Content Placeholder 2"/>
          <p:cNvSpPr>
            <a:spLocks noGrp="1"/>
          </p:cNvSpPr>
          <p:nvPr>
            <p:ph idx="1"/>
          </p:nvPr>
        </p:nvSpPr>
        <p:spPr>
          <a:xfrm>
            <a:off x="492965" y="1069844"/>
            <a:ext cx="11440887" cy="5657527"/>
          </a:xfrm>
        </p:spPr>
        <p:txBody>
          <a:bodyPr>
            <a:normAutofit fontScale="92500" lnSpcReduction="20000"/>
          </a:bodyPr>
          <a:lstStyle/>
          <a:p>
            <a:r>
              <a:rPr lang="en-US" dirty="0" smtClean="0"/>
              <a:t>Increase of </a:t>
            </a:r>
            <a:r>
              <a:rPr lang="en-US" dirty="0" err="1" smtClean="0"/>
              <a:t>splanchnic</a:t>
            </a:r>
            <a:r>
              <a:rPr lang="en-US" dirty="0" smtClean="0"/>
              <a:t> venous return due to abdominal compression</a:t>
            </a:r>
          </a:p>
          <a:p>
            <a:endParaRPr lang="en-US" dirty="0" smtClean="0"/>
          </a:p>
          <a:p>
            <a:r>
              <a:rPr lang="en-US" dirty="0" smtClean="0"/>
              <a:t>Increase of systemic vascular resistance due to the kinking of iliac and femoral arteries</a:t>
            </a:r>
          </a:p>
          <a:p>
            <a:endParaRPr lang="en-US" dirty="0" smtClean="0"/>
          </a:p>
          <a:p>
            <a:r>
              <a:rPr lang="en-US" dirty="0" smtClean="0"/>
              <a:t>Increase of systemic arterial pressure/central aortic pressure with a transient reflex </a:t>
            </a:r>
            <a:r>
              <a:rPr lang="en-US" dirty="0" err="1" smtClean="0"/>
              <a:t>bradycardia</a:t>
            </a:r>
            <a:r>
              <a:rPr lang="en-US" dirty="0" smtClean="0"/>
              <a:t>.</a:t>
            </a:r>
          </a:p>
          <a:p>
            <a:endParaRPr lang="en-US" dirty="0" smtClean="0"/>
          </a:p>
          <a:p>
            <a:r>
              <a:rPr lang="en-US" dirty="0" smtClean="0"/>
              <a:t>Increase in Venous return&gt; Increase in Vascular resistance&gt; </a:t>
            </a:r>
            <a:r>
              <a:rPr lang="en-US" dirty="0" err="1" smtClean="0"/>
              <a:t>Bradycardia</a:t>
            </a:r>
            <a:endParaRPr lang="en-US" dirty="0" smtClean="0"/>
          </a:p>
          <a:p>
            <a:endParaRPr lang="en-US" dirty="0" smtClean="0"/>
          </a:p>
          <a:p>
            <a:r>
              <a:rPr lang="en-US" dirty="0" smtClean="0"/>
              <a:t>All Cardiac events get accentuated Except HOCM, MVP and Ejection Click of </a:t>
            </a:r>
            <a:r>
              <a:rPr lang="en-US" dirty="0" err="1" smtClean="0"/>
              <a:t>Valvular</a:t>
            </a:r>
            <a:r>
              <a:rPr lang="en-US" dirty="0" smtClean="0"/>
              <a:t> PS</a:t>
            </a:r>
          </a:p>
          <a:p>
            <a:endParaRPr lang="en-US" dirty="0" smtClean="0"/>
          </a:p>
          <a:p>
            <a:r>
              <a:rPr lang="en-US" dirty="0" smtClean="0"/>
              <a:t>Due to simultaneous elevation of Central Aortic pressures </a:t>
            </a:r>
            <a:r>
              <a:rPr lang="en-US" dirty="0" smtClean="0">
                <a:sym typeface="Wingdings" pitchFamily="2" charset="2"/>
              </a:rPr>
              <a:t></a:t>
            </a:r>
            <a:r>
              <a:rPr lang="en-US" dirty="0" smtClean="0"/>
              <a:t> Its influence on AS events may not be that promising</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25" y="122530"/>
            <a:ext cx="10515600" cy="922499"/>
          </a:xfrm>
        </p:spPr>
        <p:txBody>
          <a:bodyPr/>
          <a:lstStyle/>
          <a:p>
            <a:r>
              <a:rPr lang="en-IN" b="1" dirty="0" smtClean="0"/>
              <a:t>Mitral Valve </a:t>
            </a:r>
            <a:r>
              <a:rPr lang="en-IN" b="1" dirty="0" err="1" smtClean="0"/>
              <a:t>Prolapse</a:t>
            </a:r>
            <a:endParaRPr lang="en-US" b="1" dirty="0"/>
          </a:p>
        </p:txBody>
      </p:sp>
      <p:sp>
        <p:nvSpPr>
          <p:cNvPr id="3" name="Content Placeholder 2"/>
          <p:cNvSpPr>
            <a:spLocks noGrp="1"/>
          </p:cNvSpPr>
          <p:nvPr>
            <p:ph idx="1"/>
          </p:nvPr>
        </p:nvSpPr>
        <p:spPr>
          <a:xfrm>
            <a:off x="259702" y="1321771"/>
            <a:ext cx="5767875" cy="5358947"/>
          </a:xfrm>
        </p:spPr>
        <p:txBody>
          <a:bodyPr>
            <a:normAutofit lnSpcReduction="10000"/>
          </a:bodyPr>
          <a:lstStyle/>
          <a:p>
            <a:r>
              <a:rPr lang="en-IN" dirty="0" smtClean="0"/>
              <a:t>In MVP, due to the redundancy of the valve, </a:t>
            </a:r>
            <a:r>
              <a:rPr lang="en-IN" dirty="0" err="1" smtClean="0"/>
              <a:t>prolapse</a:t>
            </a:r>
            <a:r>
              <a:rPr lang="en-IN" dirty="0" smtClean="0"/>
              <a:t> of MV in to LA increases when ventricular volume(LV EDV) and LV size decreases.</a:t>
            </a:r>
          </a:p>
          <a:p>
            <a:endParaRPr lang="en-IN" dirty="0" smtClean="0"/>
          </a:p>
          <a:p>
            <a:r>
              <a:rPr lang="en-IN" dirty="0" smtClean="0"/>
              <a:t>Early </a:t>
            </a:r>
            <a:r>
              <a:rPr lang="en-IN" dirty="0" err="1" smtClean="0"/>
              <a:t>occurrance</a:t>
            </a:r>
            <a:r>
              <a:rPr lang="en-IN" dirty="0" smtClean="0"/>
              <a:t> of Mid systolic click and Late systolic </a:t>
            </a:r>
            <a:r>
              <a:rPr lang="en-IN" dirty="0" err="1" smtClean="0"/>
              <a:t>murmer</a:t>
            </a:r>
            <a:endParaRPr lang="en-IN" dirty="0" smtClean="0"/>
          </a:p>
          <a:p>
            <a:endParaRPr lang="en-IN" dirty="0" smtClean="0"/>
          </a:p>
          <a:p>
            <a:r>
              <a:rPr lang="en-IN" dirty="0" smtClean="0"/>
              <a:t>When ventricular volume(LV EDV) increases, </a:t>
            </a:r>
            <a:r>
              <a:rPr lang="en-IN" dirty="0" err="1" smtClean="0"/>
              <a:t>prolapse</a:t>
            </a:r>
            <a:r>
              <a:rPr lang="en-IN" dirty="0" smtClean="0"/>
              <a:t> decreases </a:t>
            </a:r>
          </a:p>
          <a:p>
            <a:r>
              <a:rPr lang="en-IN" dirty="0" smtClean="0"/>
              <a:t>Delayed occurrence of Mid systolic click and Late systolic </a:t>
            </a:r>
            <a:r>
              <a:rPr lang="en-IN" dirty="0" err="1" smtClean="0"/>
              <a:t>murmer</a:t>
            </a:r>
            <a:endParaRPr lang="en-US" dirty="0"/>
          </a:p>
        </p:txBody>
      </p:sp>
      <p:pic>
        <p:nvPicPr>
          <p:cNvPr id="4" name="Picture 3"/>
          <p:cNvPicPr>
            <a:picLocks noChangeAspect="1" noChangeArrowheads="1"/>
          </p:cNvPicPr>
          <p:nvPr/>
        </p:nvPicPr>
        <p:blipFill>
          <a:blip r:embed="rId2"/>
          <a:srcRect r="1537" b="30357"/>
          <a:stretch>
            <a:fillRect/>
          </a:stretch>
        </p:blipFill>
        <p:spPr bwMode="auto">
          <a:xfrm>
            <a:off x="5691670" y="4676872"/>
            <a:ext cx="6392548" cy="2050502"/>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r="699" b="14159"/>
          <a:stretch>
            <a:fillRect/>
          </a:stretch>
        </p:blipFill>
        <p:spPr bwMode="auto">
          <a:xfrm>
            <a:off x="5856062" y="37324"/>
            <a:ext cx="5937832" cy="44381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862" y="141191"/>
            <a:ext cx="10515600" cy="661242"/>
          </a:xfrm>
        </p:spPr>
        <p:txBody>
          <a:bodyPr>
            <a:normAutofit fontScale="90000"/>
          </a:bodyPr>
          <a:lstStyle/>
          <a:p>
            <a:r>
              <a:rPr lang="en-IN" dirty="0" smtClean="0"/>
              <a:t>                               </a:t>
            </a:r>
            <a:r>
              <a:rPr lang="en-IN" b="1" dirty="0" smtClean="0"/>
              <a:t>HOCM</a:t>
            </a:r>
            <a:endParaRPr lang="en-US" b="1" dirty="0"/>
          </a:p>
        </p:txBody>
      </p:sp>
      <p:sp>
        <p:nvSpPr>
          <p:cNvPr id="4" name="Content Placeholder 2"/>
          <p:cNvSpPr>
            <a:spLocks noGrp="1"/>
          </p:cNvSpPr>
          <p:nvPr>
            <p:ph idx="1"/>
          </p:nvPr>
        </p:nvSpPr>
        <p:spPr>
          <a:xfrm>
            <a:off x="233265" y="765110"/>
            <a:ext cx="11719249" cy="5850294"/>
          </a:xfrm>
        </p:spPr>
        <p:txBody>
          <a:bodyPr>
            <a:normAutofit/>
          </a:bodyPr>
          <a:lstStyle/>
          <a:p>
            <a:endParaRPr lang="en-US" b="1" dirty="0" smtClean="0"/>
          </a:p>
          <a:p>
            <a:pPr>
              <a:buNone/>
            </a:pPr>
            <a:r>
              <a:rPr lang="en-US" b="1" dirty="0" smtClean="0"/>
              <a:t>Physiological changes that increase LVOTO are</a:t>
            </a:r>
            <a:endParaRPr lang="en-US" dirty="0" smtClean="0"/>
          </a:p>
          <a:p>
            <a:r>
              <a:rPr lang="en-US" dirty="0" smtClean="0"/>
              <a:t>1)Reduction in LV size</a:t>
            </a:r>
          </a:p>
          <a:p>
            <a:r>
              <a:rPr lang="en-US" dirty="0" smtClean="0"/>
              <a:t>2)Reflex </a:t>
            </a:r>
            <a:r>
              <a:rPr lang="en-US" dirty="0" err="1" smtClean="0"/>
              <a:t>inotropic</a:t>
            </a:r>
            <a:r>
              <a:rPr lang="en-US" dirty="0" smtClean="0"/>
              <a:t> stimulation by increased catecholamine release</a:t>
            </a:r>
          </a:p>
          <a:p>
            <a:endParaRPr lang="en-IN" dirty="0" smtClean="0"/>
          </a:p>
          <a:p>
            <a:r>
              <a:rPr lang="en-IN" dirty="0" smtClean="0"/>
              <a:t>When LV Size (LV EDV) decreases and force of contraction increases</a:t>
            </a:r>
            <a:r>
              <a:rPr lang="en-IN" dirty="0" smtClean="0">
                <a:sym typeface="Wingdings" pitchFamily="2" charset="2"/>
              </a:rPr>
              <a:t> LVOTO </a:t>
            </a:r>
            <a:r>
              <a:rPr lang="en-IN" dirty="0" err="1" smtClean="0">
                <a:sym typeface="Wingdings" pitchFamily="2" charset="2"/>
              </a:rPr>
              <a:t>incerase</a:t>
            </a:r>
            <a:r>
              <a:rPr lang="en-IN" dirty="0" smtClean="0">
                <a:sym typeface="Wingdings" pitchFamily="2" charset="2"/>
              </a:rPr>
              <a:t>  Intensity of  Systolic </a:t>
            </a:r>
            <a:r>
              <a:rPr lang="en-IN" dirty="0" err="1" smtClean="0">
                <a:sym typeface="Wingdings" pitchFamily="2" charset="2"/>
              </a:rPr>
              <a:t>Murmer</a:t>
            </a:r>
            <a:r>
              <a:rPr lang="en-IN" dirty="0" smtClean="0">
                <a:sym typeface="Wingdings" pitchFamily="2" charset="2"/>
              </a:rPr>
              <a:t> increases </a:t>
            </a:r>
          </a:p>
          <a:p>
            <a:endParaRPr lang="en-IN" dirty="0" smtClean="0">
              <a:sym typeface="Wingdings" pitchFamily="2" charset="2"/>
            </a:endParaRPr>
          </a:p>
          <a:p>
            <a:r>
              <a:rPr lang="en-IN" dirty="0" smtClean="0"/>
              <a:t>When LV Size Increases and force of contraction decreases</a:t>
            </a:r>
            <a:r>
              <a:rPr lang="en-IN" dirty="0" smtClean="0">
                <a:sym typeface="Wingdings" pitchFamily="2" charset="2"/>
              </a:rPr>
              <a:t> LVOTO decrease  Intensity of  Systolic </a:t>
            </a:r>
            <a:r>
              <a:rPr lang="en-IN" dirty="0" err="1" smtClean="0">
                <a:sym typeface="Wingdings" pitchFamily="2" charset="2"/>
              </a:rPr>
              <a:t>Murmer</a:t>
            </a:r>
            <a:r>
              <a:rPr lang="en-IN" dirty="0" smtClean="0">
                <a:sym typeface="Wingdings" pitchFamily="2" charset="2"/>
              </a:rPr>
              <a:t> decreases </a:t>
            </a:r>
          </a:p>
          <a:p>
            <a:endParaRPr lang="en-US" dirty="0"/>
          </a:p>
        </p:txBody>
      </p:sp>
      <p:pic>
        <p:nvPicPr>
          <p:cNvPr id="5" name="Picture 4" descr="photo_2024-08-16_07-22-46 (2).jpg"/>
          <p:cNvPicPr>
            <a:picLocks noChangeAspect="1"/>
          </p:cNvPicPr>
          <p:nvPr/>
        </p:nvPicPr>
        <p:blipFill>
          <a:blip r:embed="rId2"/>
          <a:srcRect l="24643" t="19813" r="51097" b="18963"/>
          <a:stretch>
            <a:fillRect/>
          </a:stretch>
        </p:blipFill>
        <p:spPr>
          <a:xfrm>
            <a:off x="7697756" y="158621"/>
            <a:ext cx="2123931" cy="2024743"/>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rcRect/>
          <a:stretch>
            <a:fillRect/>
          </a:stretch>
        </p:blipFill>
        <p:spPr bwMode="auto">
          <a:xfrm>
            <a:off x="124213" y="576894"/>
            <a:ext cx="5505450" cy="244475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4810997" y="2220686"/>
            <a:ext cx="7120359" cy="4461491"/>
          </a:xfrm>
          <a:prstGeom prst="rect">
            <a:avLst/>
          </a:prstGeom>
          <a:noFill/>
          <a:ln w="9525">
            <a:noFill/>
            <a:miter lim="800000"/>
            <a:headEnd/>
            <a:tailEnd/>
          </a:ln>
          <a:effectLst/>
        </p:spPr>
      </p:pic>
      <p:pic>
        <p:nvPicPr>
          <p:cNvPr id="4" name="Picture 3" descr="photo_2024-08-16_07-22-14.jpg"/>
          <p:cNvPicPr>
            <a:picLocks noChangeAspect="1"/>
          </p:cNvPicPr>
          <p:nvPr/>
        </p:nvPicPr>
        <p:blipFill>
          <a:blip r:embed="rId4"/>
          <a:stretch>
            <a:fillRect/>
          </a:stretch>
        </p:blipFill>
        <p:spPr>
          <a:xfrm>
            <a:off x="158620" y="3573625"/>
            <a:ext cx="4181662" cy="2621902"/>
          </a:xfrm>
          <a:prstGeom prst="rect">
            <a:avLst/>
          </a:prstGeom>
        </p:spPr>
      </p:pic>
      <p:sp>
        <p:nvSpPr>
          <p:cNvPr id="5" name="TextBox 4"/>
          <p:cNvSpPr txBox="1"/>
          <p:nvPr/>
        </p:nvSpPr>
        <p:spPr>
          <a:xfrm>
            <a:off x="643812" y="195943"/>
            <a:ext cx="4450702" cy="523220"/>
          </a:xfrm>
          <a:prstGeom prst="rect">
            <a:avLst/>
          </a:prstGeom>
          <a:noFill/>
        </p:spPr>
        <p:txBody>
          <a:bodyPr wrap="square" rtlCol="0">
            <a:spAutoFit/>
          </a:bodyPr>
          <a:lstStyle/>
          <a:p>
            <a:r>
              <a:rPr lang="en-IN" sz="2800" b="1" dirty="0" smtClean="0"/>
              <a:t>DURING SQUATTING</a:t>
            </a:r>
            <a:endParaRPr lang="en-US" sz="2800"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    </a:t>
            </a:r>
            <a:r>
              <a:rPr lang="en-IN" b="1" dirty="0" smtClean="0"/>
              <a:t>What happens to TOF while Squatting</a:t>
            </a:r>
            <a:endParaRPr lang="en-US" b="1" dirty="0"/>
          </a:p>
        </p:txBody>
      </p:sp>
      <p:sp>
        <p:nvSpPr>
          <p:cNvPr id="3" name="Content Placeholder 2"/>
          <p:cNvSpPr>
            <a:spLocks noGrp="1"/>
          </p:cNvSpPr>
          <p:nvPr>
            <p:ph idx="1"/>
          </p:nvPr>
        </p:nvSpPr>
        <p:spPr>
          <a:xfrm>
            <a:off x="205273" y="1707502"/>
            <a:ext cx="11859209" cy="4478792"/>
          </a:xfrm>
        </p:spPr>
        <p:txBody>
          <a:bodyPr/>
          <a:lstStyle/>
          <a:p>
            <a:r>
              <a:rPr lang="en-US" dirty="0" smtClean="0"/>
              <a:t>Due to elevated systemic vascular resistance</a:t>
            </a:r>
            <a:r>
              <a:rPr lang="en-US" dirty="0" smtClean="0">
                <a:sym typeface="Wingdings" pitchFamily="2" charset="2"/>
              </a:rPr>
              <a:t> Aorta offers more resistance to RV R</a:t>
            </a:r>
            <a:r>
              <a:rPr lang="en-US" dirty="0" smtClean="0"/>
              <a:t>ight to Left shunt is decreases</a:t>
            </a:r>
            <a:r>
              <a:rPr lang="en-US" dirty="0" smtClean="0">
                <a:sym typeface="Wingdings" pitchFamily="2" charset="2"/>
              </a:rPr>
              <a:t> Pulmonary blood flow increases  RVOT </a:t>
            </a:r>
            <a:r>
              <a:rPr lang="en-US" dirty="0" err="1" smtClean="0">
                <a:sym typeface="Wingdings" pitchFamily="2" charset="2"/>
              </a:rPr>
              <a:t>Murmer</a:t>
            </a:r>
            <a:r>
              <a:rPr lang="en-US" dirty="0" smtClean="0">
                <a:sym typeface="Wingdings" pitchFamily="2" charset="2"/>
              </a:rPr>
              <a:t> increases.</a:t>
            </a:r>
          </a:p>
          <a:p>
            <a:endParaRPr lang="en-US" dirty="0" smtClean="0"/>
          </a:p>
          <a:p>
            <a:r>
              <a:rPr lang="en-IN" dirty="0" smtClean="0"/>
              <a:t>Abdominal compression will push more saturated </a:t>
            </a:r>
            <a:r>
              <a:rPr lang="en-IN" dirty="0" err="1" smtClean="0"/>
              <a:t>Splanchnic</a:t>
            </a:r>
            <a:r>
              <a:rPr lang="en-IN" dirty="0" smtClean="0"/>
              <a:t> venous blood on to Right heart.</a:t>
            </a:r>
          </a:p>
          <a:p>
            <a:endParaRPr lang="en-US" dirty="0" smtClean="0"/>
          </a:p>
          <a:p>
            <a:r>
              <a:rPr lang="en-US" dirty="0" smtClean="0"/>
              <a:t> There is immediate improvement in arterial oxygen saturation and thereby alleviates the symptoms.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3894" y="391886"/>
            <a:ext cx="11579290" cy="6204857"/>
          </a:xfrm>
        </p:spPr>
        <p:txBody>
          <a:bodyPr>
            <a:normAutofit/>
          </a:bodyPr>
          <a:lstStyle/>
          <a:p>
            <a:r>
              <a:rPr lang="en-US" b="1" dirty="0" smtClean="0"/>
              <a:t>Left lateral recumbent position </a:t>
            </a:r>
            <a:r>
              <a:rPr lang="en-US" dirty="0" smtClean="0"/>
              <a:t>brings</a:t>
            </a:r>
            <a:r>
              <a:rPr lang="en-US" b="1" dirty="0" smtClean="0"/>
              <a:t> </a:t>
            </a:r>
            <a:r>
              <a:rPr lang="en-US" dirty="0" smtClean="0"/>
              <a:t> the heart closer  to the chest wall. </a:t>
            </a:r>
          </a:p>
          <a:p>
            <a:r>
              <a:rPr lang="en-US" dirty="0" smtClean="0"/>
              <a:t>Accentuates S1, LV S3 and S4, and mitral OS. </a:t>
            </a:r>
          </a:p>
          <a:p>
            <a:r>
              <a:rPr lang="en-US" dirty="0" smtClean="0"/>
              <a:t>Accentuates MDM of MS, Austin Flint murmur of AR and SM of MR.</a:t>
            </a:r>
          </a:p>
          <a:p>
            <a:endParaRPr lang="en-US" dirty="0" smtClean="0"/>
          </a:p>
          <a:p>
            <a:r>
              <a:rPr lang="en-US" b="1" dirty="0" smtClean="0"/>
              <a:t>Sitting up and leaning forward </a:t>
            </a:r>
            <a:r>
              <a:rPr lang="en-US" dirty="0" smtClean="0"/>
              <a:t>positions causes more closeness of the base of the heart to the chest wall. </a:t>
            </a:r>
          </a:p>
          <a:p>
            <a:r>
              <a:rPr lang="en-US" dirty="0" smtClean="0"/>
              <a:t>Loud P2 and split S2 are more clearly audible. </a:t>
            </a:r>
          </a:p>
          <a:p>
            <a:r>
              <a:rPr lang="en-US" dirty="0" smtClean="0"/>
              <a:t> Similarly EDM of AR and PR are more readily audible.</a:t>
            </a:r>
          </a:p>
          <a:p>
            <a:endParaRPr lang="en-US" dirty="0" smtClean="0"/>
          </a:p>
          <a:p>
            <a:r>
              <a:rPr lang="en-US" b="1" dirty="0" smtClean="0"/>
              <a:t>Knee-elbow position </a:t>
            </a:r>
            <a:r>
              <a:rPr lang="en-US" dirty="0" smtClean="0"/>
              <a:t>brings the heart close  to the chest wall. </a:t>
            </a:r>
          </a:p>
          <a:p>
            <a:r>
              <a:rPr lang="en-US" dirty="0" smtClean="0"/>
              <a:t>Pericardial rub becomes more prominent due to increased friction between parietal and visceral pericardial layers.</a:t>
            </a:r>
          </a:p>
          <a:p>
            <a:endParaRPr lang="en-US" dirty="0" smtClean="0"/>
          </a:p>
          <a:p>
            <a:endParaRPr lang="en-US" dirty="0" smtClean="0"/>
          </a:p>
          <a:p>
            <a:pPr>
              <a:buNone/>
            </a:pPr>
            <a:endParaRPr lang="en-US"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475861" y="863950"/>
            <a:ext cx="10984588" cy="535956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1946451" y="150904"/>
            <a:ext cx="6628394" cy="67070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482" y="178513"/>
            <a:ext cx="5561045" cy="735887"/>
          </a:xfrm>
        </p:spPr>
        <p:txBody>
          <a:bodyPr/>
          <a:lstStyle/>
          <a:p>
            <a:r>
              <a:rPr lang="en-US" dirty="0" smtClean="0"/>
              <a:t>    </a:t>
            </a:r>
            <a:r>
              <a:rPr lang="en-US" b="1" dirty="0" err="1" smtClean="0"/>
              <a:t>Valsalva</a:t>
            </a:r>
            <a:r>
              <a:rPr lang="en-US" b="1" dirty="0" smtClean="0"/>
              <a:t> maneuver</a:t>
            </a:r>
            <a:endParaRPr lang="en-US" b="1" dirty="0"/>
          </a:p>
        </p:txBody>
      </p:sp>
      <p:sp>
        <p:nvSpPr>
          <p:cNvPr id="3" name="Content Placeholder 2"/>
          <p:cNvSpPr>
            <a:spLocks noGrp="1"/>
          </p:cNvSpPr>
          <p:nvPr>
            <p:ph idx="1"/>
          </p:nvPr>
        </p:nvSpPr>
        <p:spPr>
          <a:xfrm>
            <a:off x="287695" y="1228465"/>
            <a:ext cx="5814526" cy="5424262"/>
          </a:xfrm>
        </p:spPr>
        <p:txBody>
          <a:bodyPr>
            <a:normAutofit fontScale="92500" lnSpcReduction="10000"/>
          </a:bodyPr>
          <a:lstStyle/>
          <a:p>
            <a:r>
              <a:rPr lang="en-US" dirty="0" smtClean="0"/>
              <a:t>It was initially described in 1704 as a method for expelling pus from the middle ear by straining with mouth and nose closed.</a:t>
            </a:r>
          </a:p>
          <a:p>
            <a:endParaRPr lang="en-US" dirty="0" smtClean="0"/>
          </a:p>
          <a:p>
            <a:r>
              <a:rPr lang="en-US" dirty="0" smtClean="0"/>
              <a:t>Deep inspiration followed by forced expiration against a closed glottis for 10–20 s</a:t>
            </a:r>
          </a:p>
          <a:p>
            <a:pPr>
              <a:buNone/>
            </a:pPr>
            <a:r>
              <a:rPr lang="en-US" dirty="0" smtClean="0"/>
              <a:t>                             or</a:t>
            </a:r>
          </a:p>
          <a:p>
            <a:r>
              <a:rPr lang="en-US" dirty="0" smtClean="0"/>
              <a:t> Blowing into a BP manometer to maintain a level of 40mmHg for 15 </a:t>
            </a:r>
            <a:r>
              <a:rPr lang="en-US" dirty="0" err="1" smtClean="0"/>
              <a:t>secs</a:t>
            </a:r>
            <a:r>
              <a:rPr lang="en-US" dirty="0" smtClean="0"/>
              <a:t>.</a:t>
            </a:r>
          </a:p>
          <a:p>
            <a:endParaRPr lang="en-US" dirty="0" smtClean="0"/>
          </a:p>
          <a:p>
            <a:pPr>
              <a:buNone/>
            </a:pPr>
            <a:r>
              <a:rPr lang="en-US" dirty="0" smtClean="0"/>
              <a:t>The normal response to the </a:t>
            </a:r>
            <a:r>
              <a:rPr lang="en-US" dirty="0" err="1" smtClean="0"/>
              <a:t>Valsalva</a:t>
            </a:r>
            <a:r>
              <a:rPr lang="en-US" dirty="0" smtClean="0"/>
              <a:t> maneuver consists of four phases</a:t>
            </a:r>
            <a:endParaRPr lang="en-US" dirty="0"/>
          </a:p>
        </p:txBody>
      </p:sp>
      <p:pic>
        <p:nvPicPr>
          <p:cNvPr id="4" name="Picture 3" descr="photo_2024-08-16_07-22-13 (2).jpg"/>
          <p:cNvPicPr>
            <a:picLocks noChangeAspect="1"/>
          </p:cNvPicPr>
          <p:nvPr/>
        </p:nvPicPr>
        <p:blipFill>
          <a:blip r:embed="rId2"/>
          <a:stretch>
            <a:fillRect/>
          </a:stretch>
        </p:blipFill>
        <p:spPr>
          <a:xfrm>
            <a:off x="7037231" y="251927"/>
            <a:ext cx="3958442" cy="2481943"/>
          </a:xfrm>
          <a:prstGeom prst="rect">
            <a:avLst/>
          </a:prstGeom>
        </p:spPr>
      </p:pic>
      <p:pic>
        <p:nvPicPr>
          <p:cNvPr id="5" name="Picture 4" descr="photo_2024-08-16_09-32-09.jpg"/>
          <p:cNvPicPr>
            <a:picLocks noChangeAspect="1"/>
          </p:cNvPicPr>
          <p:nvPr/>
        </p:nvPicPr>
        <p:blipFill>
          <a:blip r:embed="rId3"/>
          <a:srcRect l="20357" t="19133" r="49872" b="7738"/>
          <a:stretch>
            <a:fillRect/>
          </a:stretch>
        </p:blipFill>
        <p:spPr>
          <a:xfrm>
            <a:off x="7315200" y="2911151"/>
            <a:ext cx="3788229" cy="366693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rcRect/>
          <a:stretch>
            <a:fillRect/>
          </a:stretch>
        </p:blipFill>
        <p:spPr bwMode="auto">
          <a:xfrm>
            <a:off x="690465" y="2141136"/>
            <a:ext cx="10562253" cy="4503776"/>
          </a:xfrm>
          <a:prstGeom prst="rect">
            <a:avLst/>
          </a:prstGeom>
          <a:noFill/>
          <a:ln w="9525">
            <a:noFill/>
            <a:miter lim="800000"/>
            <a:headEnd/>
            <a:tailEnd/>
          </a:ln>
          <a:effectLst/>
        </p:spPr>
      </p:pic>
      <p:sp>
        <p:nvSpPr>
          <p:cNvPr id="3" name="TextBox 2"/>
          <p:cNvSpPr txBox="1"/>
          <p:nvPr/>
        </p:nvSpPr>
        <p:spPr>
          <a:xfrm>
            <a:off x="634481" y="578497"/>
            <a:ext cx="11056775" cy="1200329"/>
          </a:xfrm>
          <a:prstGeom prst="rect">
            <a:avLst/>
          </a:prstGeom>
          <a:noFill/>
        </p:spPr>
        <p:txBody>
          <a:bodyPr wrap="square" rtlCol="0">
            <a:spAutoFit/>
          </a:bodyPr>
          <a:lstStyle/>
          <a:p>
            <a:r>
              <a:rPr lang="en-US" sz="2400" b="1" dirty="0" smtClean="0"/>
              <a:t>Mechanical and reflex changes depend on</a:t>
            </a:r>
          </a:p>
          <a:p>
            <a:r>
              <a:rPr lang="en-US" sz="2400" b="1" dirty="0" smtClean="0"/>
              <a:t> 1. level of cardiac function and effective central blood volume</a:t>
            </a:r>
          </a:p>
          <a:p>
            <a:r>
              <a:rPr lang="en-US" sz="2400" b="1" dirty="0" smtClean="0"/>
              <a:t> 2. speed and magnitude of </a:t>
            </a:r>
            <a:r>
              <a:rPr lang="en-US" sz="2400" b="1" dirty="0" err="1" smtClean="0"/>
              <a:t>baroreceptor</a:t>
            </a:r>
            <a:r>
              <a:rPr lang="en-US" sz="2400" b="1" dirty="0" smtClean="0"/>
              <a:t> responses to change in arterial pressure</a:t>
            </a:r>
            <a:endParaRPr lang="en-US" sz="24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03838"/>
          </a:xfrm>
        </p:spPr>
        <p:txBody>
          <a:bodyPr>
            <a:normAutofit fontScale="90000"/>
          </a:bodyPr>
          <a:lstStyle/>
          <a:p>
            <a:r>
              <a:rPr lang="en-US" b="1" dirty="0" smtClean="0"/>
              <a:t>Proper assessment requires </a:t>
            </a:r>
            <a:r>
              <a:rPr lang="en-US" dirty="0" smtClean="0"/>
              <a:t/>
            </a:r>
            <a:br>
              <a:rPr lang="en-US" dirty="0" smtClean="0"/>
            </a:br>
            <a:endParaRPr lang="en-US" dirty="0"/>
          </a:p>
        </p:txBody>
      </p:sp>
      <p:sp>
        <p:nvSpPr>
          <p:cNvPr id="3" name="Content Placeholder 2"/>
          <p:cNvSpPr>
            <a:spLocks noGrp="1"/>
          </p:cNvSpPr>
          <p:nvPr>
            <p:ph idx="1"/>
          </p:nvPr>
        </p:nvSpPr>
        <p:spPr>
          <a:xfrm>
            <a:off x="298579" y="1119673"/>
            <a:ext cx="9274629" cy="3638939"/>
          </a:xfrm>
        </p:spPr>
        <p:txBody>
          <a:bodyPr/>
          <a:lstStyle/>
          <a:p>
            <a:r>
              <a:rPr lang="en-US" dirty="0" smtClean="0"/>
              <a:t>Good stethoscope </a:t>
            </a:r>
          </a:p>
          <a:p>
            <a:r>
              <a:rPr lang="en-US" dirty="0" smtClean="0"/>
              <a:t>Quiet room</a:t>
            </a:r>
          </a:p>
          <a:p>
            <a:r>
              <a:rPr lang="en-US" dirty="0" smtClean="0"/>
              <a:t> Co operative patient </a:t>
            </a:r>
          </a:p>
          <a:p>
            <a:r>
              <a:rPr lang="en-US" dirty="0" smtClean="0"/>
              <a:t>Bare chest </a:t>
            </a:r>
          </a:p>
          <a:p>
            <a:r>
              <a:rPr lang="en-US" dirty="0" smtClean="0"/>
              <a:t>Intact autonomic function and </a:t>
            </a:r>
            <a:r>
              <a:rPr lang="en-US" dirty="0" err="1" smtClean="0"/>
              <a:t>normovolemia</a:t>
            </a:r>
            <a:r>
              <a:rPr lang="en-US" dirty="0" smtClean="0"/>
              <a:t> </a:t>
            </a:r>
          </a:p>
          <a:p>
            <a:r>
              <a:rPr lang="en-US" b="1" dirty="0" smtClean="0"/>
              <a:t>Knowledge about the maneuver and the changes expected</a:t>
            </a:r>
            <a:endParaRPr lang="en-US" b="1" dirty="0"/>
          </a:p>
        </p:txBody>
      </p:sp>
      <p:pic>
        <p:nvPicPr>
          <p:cNvPr id="4" name="Picture 3" descr="photo_2024-08-16_07-22-14.jpg"/>
          <p:cNvPicPr>
            <a:picLocks noChangeAspect="1"/>
          </p:cNvPicPr>
          <p:nvPr/>
        </p:nvPicPr>
        <p:blipFill>
          <a:blip r:embed="rId2"/>
          <a:stretch>
            <a:fillRect/>
          </a:stretch>
        </p:blipFill>
        <p:spPr>
          <a:xfrm>
            <a:off x="3824832" y="970384"/>
            <a:ext cx="3035804" cy="1903449"/>
          </a:xfrm>
          <a:prstGeom prst="rect">
            <a:avLst/>
          </a:prstGeom>
        </p:spPr>
      </p:pic>
      <p:pic>
        <p:nvPicPr>
          <p:cNvPr id="5" name="Picture 4" descr="photo_2024-08-16_07-22-13 (2).jpg"/>
          <p:cNvPicPr>
            <a:picLocks noChangeAspect="1"/>
          </p:cNvPicPr>
          <p:nvPr/>
        </p:nvPicPr>
        <p:blipFill>
          <a:blip r:embed="rId3" cstate="print"/>
          <a:srcRect l="11092"/>
          <a:stretch>
            <a:fillRect/>
          </a:stretch>
        </p:blipFill>
        <p:spPr>
          <a:xfrm>
            <a:off x="6634066" y="1110343"/>
            <a:ext cx="2767210" cy="1772817"/>
          </a:xfrm>
          <a:prstGeom prst="rect">
            <a:avLst/>
          </a:prstGeom>
        </p:spPr>
      </p:pic>
      <p:pic>
        <p:nvPicPr>
          <p:cNvPr id="6" name="Picture 5" descr="photo_2024-08-16_07-22-14 (3).jpg"/>
          <p:cNvPicPr>
            <a:picLocks noChangeAspect="1"/>
          </p:cNvPicPr>
          <p:nvPr/>
        </p:nvPicPr>
        <p:blipFill>
          <a:blip r:embed="rId4" cstate="print"/>
          <a:stretch>
            <a:fillRect/>
          </a:stretch>
        </p:blipFill>
        <p:spPr>
          <a:xfrm>
            <a:off x="9064610" y="1147663"/>
            <a:ext cx="2651529" cy="1776524"/>
          </a:xfrm>
          <a:prstGeom prst="rect">
            <a:avLst/>
          </a:prstGeom>
        </p:spPr>
      </p:pic>
      <p:sp>
        <p:nvSpPr>
          <p:cNvPr id="7" name="TextBox 6"/>
          <p:cNvSpPr txBox="1"/>
          <p:nvPr/>
        </p:nvSpPr>
        <p:spPr>
          <a:xfrm>
            <a:off x="755780" y="4655976"/>
            <a:ext cx="10058400" cy="1938992"/>
          </a:xfrm>
          <a:prstGeom prst="rect">
            <a:avLst/>
          </a:prstGeom>
          <a:noFill/>
        </p:spPr>
        <p:txBody>
          <a:bodyPr wrap="square" rtlCol="0">
            <a:spAutoFit/>
          </a:bodyPr>
          <a:lstStyle/>
          <a:p>
            <a:r>
              <a:rPr lang="en-IN" sz="2400" b="1" dirty="0" smtClean="0"/>
              <a:t>Dynamic auscultation is best performed when the patient is in Sinus Rhythm</a:t>
            </a:r>
          </a:p>
          <a:p>
            <a:endParaRPr lang="en-IN" sz="2400" b="1" dirty="0" smtClean="0"/>
          </a:p>
          <a:p>
            <a:r>
              <a:rPr lang="en-US" sz="2400" b="1" dirty="0" smtClean="0">
                <a:solidFill>
                  <a:srgbClr val="FF0000"/>
                </a:solidFill>
              </a:rPr>
              <a:t>Auscultation should be done for a few cycles with each maneuver</a:t>
            </a:r>
          </a:p>
          <a:p>
            <a:r>
              <a:rPr lang="en-US" sz="2400" dirty="0" smtClean="0"/>
              <a:t>For Ex: Squatting-10cycles F/B Standing 10 Cycles</a:t>
            </a:r>
          </a:p>
          <a:p>
            <a:endParaRPr lang="en-US" sz="24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282" y="363894"/>
            <a:ext cx="11821885" cy="6148873"/>
          </a:xfrm>
        </p:spPr>
        <p:txBody>
          <a:bodyPr>
            <a:normAutofit lnSpcReduction="10000"/>
          </a:bodyPr>
          <a:lstStyle/>
          <a:p>
            <a:r>
              <a:rPr lang="en-US" b="1" dirty="0" smtClean="0"/>
              <a:t>Phase I</a:t>
            </a:r>
            <a:r>
              <a:rPr lang="en-US" dirty="0" smtClean="0"/>
              <a:t>: Up on straining </a:t>
            </a:r>
            <a:r>
              <a:rPr lang="en-US" dirty="0" smtClean="0">
                <a:sym typeface="Wingdings" pitchFamily="2" charset="2"/>
              </a:rPr>
              <a:t> </a:t>
            </a:r>
            <a:r>
              <a:rPr lang="en-US" dirty="0" smtClean="0"/>
              <a:t>Intra thoracic pressure increases (40mmhg)</a:t>
            </a:r>
          </a:p>
          <a:p>
            <a:endParaRPr lang="en-US" dirty="0" smtClean="0"/>
          </a:p>
          <a:p>
            <a:r>
              <a:rPr lang="en-US" sz="2400" b="1" dirty="0" smtClean="0"/>
              <a:t>Transfer of the </a:t>
            </a:r>
            <a:r>
              <a:rPr lang="en-US" sz="2400" b="1" dirty="0" err="1" smtClean="0"/>
              <a:t>intrathoracic</a:t>
            </a:r>
            <a:r>
              <a:rPr lang="en-US" sz="2400" b="1" dirty="0" smtClean="0"/>
              <a:t> pressure on to all cardiac chambers and </a:t>
            </a:r>
            <a:r>
              <a:rPr lang="en-US" sz="2400" b="1" dirty="0" err="1" smtClean="0"/>
              <a:t>intrathoracic</a:t>
            </a:r>
            <a:r>
              <a:rPr lang="en-US" sz="2400" b="1" dirty="0" smtClean="0"/>
              <a:t> structures (Including Aorta)</a:t>
            </a:r>
          </a:p>
          <a:p>
            <a:endParaRPr lang="en-US" sz="2400" b="1" dirty="0" smtClean="0"/>
          </a:p>
          <a:p>
            <a:r>
              <a:rPr lang="en-US" sz="2400" dirty="0" smtClean="0"/>
              <a:t>Passive raise in BP from 120/80</a:t>
            </a:r>
            <a:r>
              <a:rPr lang="en-US" sz="2400" dirty="0" smtClean="0">
                <a:sym typeface="Wingdings" pitchFamily="2" charset="2"/>
              </a:rPr>
              <a:t>160/120</a:t>
            </a:r>
          </a:p>
          <a:p>
            <a:endParaRPr lang="en-US" sz="2400" dirty="0" smtClean="0"/>
          </a:p>
          <a:p>
            <a:r>
              <a:rPr lang="en-US" sz="2400" dirty="0" smtClean="0"/>
              <a:t>Lung squeeze the pulmonary venous blood on to left heart </a:t>
            </a:r>
            <a:r>
              <a:rPr lang="en-US" sz="2400" dirty="0" smtClean="0">
                <a:sym typeface="Wingdings" pitchFamily="2" charset="2"/>
              </a:rPr>
              <a:t> mild increase in LV SV</a:t>
            </a:r>
          </a:p>
          <a:p>
            <a:endParaRPr lang="en-US" sz="2400" dirty="0" smtClean="0"/>
          </a:p>
          <a:p>
            <a:r>
              <a:rPr lang="en-US" dirty="0" smtClean="0"/>
              <a:t>Changes in Pulse pressure and HR are insignificant</a:t>
            </a:r>
          </a:p>
          <a:p>
            <a:endParaRPr lang="en-US" dirty="0" smtClean="0"/>
          </a:p>
          <a:p>
            <a:r>
              <a:rPr lang="en-US" dirty="0" smtClean="0"/>
              <a:t>Phase 1 has no involvement of autonomic nervous system (Purely mechanical)</a:t>
            </a:r>
          </a:p>
          <a:p>
            <a:endParaRPr lang="en-US" dirty="0" smtClean="0"/>
          </a:p>
          <a:p>
            <a:r>
              <a:rPr lang="en-US" dirty="0" smtClean="0">
                <a:sym typeface="Wingdings" pitchFamily="2" charset="2"/>
              </a:rPr>
              <a:t> It is </a:t>
            </a:r>
            <a:r>
              <a:rPr lang="en-US" dirty="0" err="1" smtClean="0">
                <a:sym typeface="Wingdings" pitchFamily="2" charset="2"/>
              </a:rPr>
              <a:t>hemodynamically</a:t>
            </a:r>
            <a:r>
              <a:rPr lang="en-US" dirty="0" smtClean="0">
                <a:sym typeface="Wingdings" pitchFamily="2" charset="2"/>
              </a:rPr>
              <a:t> insignificant</a:t>
            </a:r>
            <a:endParaRPr lang="en-US" dirty="0" smtClean="0"/>
          </a:p>
        </p:txBody>
      </p:sp>
      <p:pic>
        <p:nvPicPr>
          <p:cNvPr id="7" name="Picture 6" descr="photo_2024-08-16_10-50-07.jpg"/>
          <p:cNvPicPr>
            <a:picLocks noChangeAspect="1"/>
          </p:cNvPicPr>
          <p:nvPr/>
        </p:nvPicPr>
        <p:blipFill>
          <a:blip r:embed="rId2"/>
          <a:srcRect l="3138" t="20663" r="6403" b="13010"/>
          <a:stretch>
            <a:fillRect/>
          </a:stretch>
        </p:blipFill>
        <p:spPr>
          <a:xfrm>
            <a:off x="6111552" y="1667527"/>
            <a:ext cx="4730620" cy="1560864"/>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9249" y="345232"/>
            <a:ext cx="11616612" cy="6326155"/>
          </a:xfrm>
        </p:spPr>
        <p:txBody>
          <a:bodyPr>
            <a:normAutofit lnSpcReduction="10000"/>
          </a:bodyPr>
          <a:lstStyle/>
          <a:p>
            <a:pPr>
              <a:buNone/>
            </a:pPr>
            <a:r>
              <a:rPr lang="en-US" b="1" dirty="0" smtClean="0"/>
              <a:t>Phase II</a:t>
            </a:r>
            <a:r>
              <a:rPr lang="en-US" dirty="0" smtClean="0"/>
              <a:t>:  </a:t>
            </a:r>
            <a:r>
              <a:rPr lang="en-US" dirty="0" err="1" smtClean="0"/>
              <a:t>Sutained</a:t>
            </a:r>
            <a:r>
              <a:rPr lang="en-US" dirty="0" smtClean="0"/>
              <a:t> </a:t>
            </a:r>
            <a:r>
              <a:rPr lang="en-US" dirty="0" err="1" smtClean="0"/>
              <a:t>intrathoracic</a:t>
            </a:r>
            <a:r>
              <a:rPr lang="en-US" dirty="0" smtClean="0"/>
              <a:t> pressure (40mmhg) for 15 sec</a:t>
            </a:r>
          </a:p>
          <a:p>
            <a:pPr>
              <a:buNone/>
            </a:pPr>
            <a:r>
              <a:rPr lang="en-US" dirty="0" smtClean="0"/>
              <a:t> (</a:t>
            </a:r>
            <a:r>
              <a:rPr lang="en-US" dirty="0" err="1" smtClean="0"/>
              <a:t>Venacavo</a:t>
            </a:r>
            <a:r>
              <a:rPr lang="en-US" dirty="0" smtClean="0"/>
              <a:t> </a:t>
            </a:r>
            <a:r>
              <a:rPr lang="en-US" dirty="0" err="1" smtClean="0"/>
              <a:t>atrial</a:t>
            </a:r>
            <a:r>
              <a:rPr lang="en-US" dirty="0" smtClean="0"/>
              <a:t> </a:t>
            </a:r>
            <a:r>
              <a:rPr lang="en-US" dirty="0" err="1" smtClean="0"/>
              <a:t>gardient</a:t>
            </a:r>
            <a:r>
              <a:rPr lang="en-US" dirty="0" smtClean="0"/>
              <a:t> decreases)</a:t>
            </a:r>
          </a:p>
          <a:p>
            <a:pPr>
              <a:buNone/>
            </a:pPr>
            <a:endParaRPr lang="en-US" dirty="0" smtClean="0"/>
          </a:p>
          <a:p>
            <a:pPr>
              <a:buNone/>
            </a:pPr>
            <a:endParaRPr lang="en-US" dirty="0" smtClean="0"/>
          </a:p>
          <a:p>
            <a:pPr>
              <a:buNone/>
            </a:pPr>
            <a:endParaRPr lang="en-US" dirty="0" smtClean="0"/>
          </a:p>
          <a:p>
            <a:r>
              <a:rPr lang="en-US" dirty="0" smtClean="0"/>
              <a:t>Decrease in systemic venous return and stroke volume (initially right side followed by left side)</a:t>
            </a:r>
          </a:p>
          <a:p>
            <a:endParaRPr lang="en-US" dirty="0" smtClean="0"/>
          </a:p>
          <a:p>
            <a:r>
              <a:rPr lang="en-US" dirty="0" smtClean="0"/>
              <a:t>Decrease of systolic and pulse pressures (small pulse)</a:t>
            </a:r>
          </a:p>
          <a:p>
            <a:pPr>
              <a:buNone/>
            </a:pPr>
            <a:r>
              <a:rPr lang="en-US" dirty="0" smtClean="0"/>
              <a:t> </a:t>
            </a:r>
          </a:p>
          <a:p>
            <a:r>
              <a:rPr lang="en-US" dirty="0" smtClean="0"/>
              <a:t>Reflex tachycardia</a:t>
            </a:r>
            <a:r>
              <a:rPr lang="en-US" dirty="0" smtClean="0">
                <a:sym typeface="Wingdings" pitchFamily="2" charset="2"/>
              </a:rPr>
              <a:t> Sympathetic response</a:t>
            </a:r>
            <a:endParaRPr lang="en-US" dirty="0" smtClean="0"/>
          </a:p>
          <a:p>
            <a:endParaRPr lang="en-US" dirty="0" smtClean="0"/>
          </a:p>
          <a:p>
            <a:r>
              <a:rPr lang="en-US" dirty="0" smtClean="0"/>
              <a:t>All cardiac events are attenuated except MVP and HOCM</a:t>
            </a:r>
            <a:endParaRPr lang="en-US" dirty="0"/>
          </a:p>
        </p:txBody>
      </p:sp>
      <p:pic>
        <p:nvPicPr>
          <p:cNvPr id="6" name="Picture 5" descr="photo_2024-08-16_10-50-07.jpg"/>
          <p:cNvPicPr>
            <a:picLocks noChangeAspect="1"/>
          </p:cNvPicPr>
          <p:nvPr/>
        </p:nvPicPr>
        <p:blipFill>
          <a:blip r:embed="rId2"/>
          <a:srcRect l="3138" t="20663" r="6403" b="13010"/>
          <a:stretch>
            <a:fillRect/>
          </a:stretch>
        </p:blipFill>
        <p:spPr>
          <a:xfrm>
            <a:off x="6382139" y="821094"/>
            <a:ext cx="5061929" cy="1670179"/>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srcRect/>
          <a:stretch>
            <a:fillRect/>
          </a:stretch>
        </p:blipFill>
        <p:spPr bwMode="auto">
          <a:xfrm>
            <a:off x="1054360" y="182059"/>
            <a:ext cx="9311950" cy="658032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282" y="149290"/>
            <a:ext cx="11859208" cy="6531428"/>
          </a:xfrm>
        </p:spPr>
        <p:txBody>
          <a:bodyPr>
            <a:normAutofit/>
          </a:bodyPr>
          <a:lstStyle/>
          <a:p>
            <a:r>
              <a:rPr lang="en-US" b="1" dirty="0" smtClean="0"/>
              <a:t>Phase III </a:t>
            </a:r>
            <a:r>
              <a:rPr lang="en-US" dirty="0" smtClean="0"/>
              <a:t>(cessation of straining phase)</a:t>
            </a:r>
          </a:p>
          <a:p>
            <a:endParaRPr lang="en-US" dirty="0" smtClean="0"/>
          </a:p>
          <a:p>
            <a:r>
              <a:rPr lang="en-US" dirty="0" smtClean="0">
                <a:sym typeface="Wingdings" pitchFamily="2" charset="2"/>
              </a:rPr>
              <a:t>BP drops by 40mmhg</a:t>
            </a:r>
          </a:p>
          <a:p>
            <a:pPr>
              <a:buNone/>
            </a:pPr>
            <a:endParaRPr lang="en-US" dirty="0" smtClean="0"/>
          </a:p>
          <a:p>
            <a:pPr>
              <a:lnSpc>
                <a:spcPct val="160000"/>
              </a:lnSpc>
            </a:pPr>
            <a:r>
              <a:rPr lang="en-US" sz="2700" dirty="0" smtClean="0"/>
              <a:t>Drop in </a:t>
            </a:r>
            <a:r>
              <a:rPr lang="en-US" sz="2700" dirty="0" err="1" smtClean="0"/>
              <a:t>intarthoracic</a:t>
            </a:r>
            <a:r>
              <a:rPr lang="en-US" sz="2700" dirty="0" smtClean="0"/>
              <a:t> </a:t>
            </a:r>
            <a:r>
              <a:rPr lang="en-US" sz="2700" dirty="0" err="1" smtClean="0"/>
              <a:t>pressure</a:t>
            </a:r>
            <a:r>
              <a:rPr lang="en-US" sz="2700" dirty="0" err="1" smtClean="0">
                <a:sym typeface="Wingdings" pitchFamily="2" charset="2"/>
              </a:rPr>
              <a:t></a:t>
            </a:r>
            <a:r>
              <a:rPr lang="en-US" sz="2700" dirty="0" err="1" smtClean="0"/>
              <a:t>Increased</a:t>
            </a:r>
            <a:r>
              <a:rPr lang="en-US" sz="2700" dirty="0" smtClean="0"/>
              <a:t> </a:t>
            </a:r>
            <a:r>
              <a:rPr lang="en-US" sz="2700" dirty="0" err="1" smtClean="0"/>
              <a:t>venacavo</a:t>
            </a:r>
            <a:r>
              <a:rPr lang="en-US" sz="2700" dirty="0" smtClean="0"/>
              <a:t> </a:t>
            </a:r>
            <a:r>
              <a:rPr lang="en-US" sz="2700" dirty="0" err="1" smtClean="0"/>
              <a:t>atrial</a:t>
            </a:r>
            <a:r>
              <a:rPr lang="en-US" sz="2700" dirty="0" smtClean="0"/>
              <a:t> gradient + Increased tone of Venous system (Sympathetic response) </a:t>
            </a:r>
            <a:r>
              <a:rPr lang="en-US" sz="2700" dirty="0" smtClean="0">
                <a:sym typeface="Wingdings" pitchFamily="2" charset="2"/>
              </a:rPr>
              <a:t>Rapid filling of heart</a:t>
            </a:r>
          </a:p>
          <a:p>
            <a:pPr>
              <a:buNone/>
            </a:pPr>
            <a:endParaRPr lang="en-US" dirty="0" smtClean="0">
              <a:sym typeface="Wingdings" pitchFamily="2" charset="2"/>
            </a:endParaRPr>
          </a:p>
          <a:p>
            <a:r>
              <a:rPr lang="en-US" dirty="0" smtClean="0">
                <a:sym typeface="Wingdings" pitchFamily="2" charset="2"/>
              </a:rPr>
              <a:t>Changes in Pulse pressure and HR are insignificant</a:t>
            </a:r>
          </a:p>
          <a:p>
            <a:endParaRPr lang="en-US" dirty="0" smtClean="0">
              <a:sym typeface="Wingdings" pitchFamily="2" charset="2"/>
            </a:endParaRPr>
          </a:p>
          <a:p>
            <a:r>
              <a:rPr lang="en-US" dirty="0" smtClean="0"/>
              <a:t>Phase 3 (like phase 1) also has no involvement of autonomic nervous system (Purely mechanical)</a:t>
            </a:r>
          </a:p>
          <a:p>
            <a:endParaRPr lang="en-US" dirty="0" smtClean="0"/>
          </a:p>
          <a:p>
            <a:endParaRPr lang="en-US" dirty="0" smtClean="0">
              <a:sym typeface="Wingdings" pitchFamily="2" charset="2"/>
            </a:endParaRPr>
          </a:p>
          <a:p>
            <a:endParaRPr lang="en-US" dirty="0" smtClean="0">
              <a:sym typeface="Wingdings" pitchFamily="2" charset="2"/>
            </a:endParaRPr>
          </a:p>
          <a:p>
            <a:endParaRPr lang="en-US" dirty="0" smtClean="0">
              <a:sym typeface="Wingdings" pitchFamily="2" charset="2"/>
            </a:endParaRPr>
          </a:p>
          <a:p>
            <a:endParaRPr lang="en-US" dirty="0" smtClean="0">
              <a:sym typeface="Wingdings" pitchFamily="2" charset="2"/>
            </a:endParaRPr>
          </a:p>
          <a:p>
            <a:endParaRPr lang="en-US" dirty="0" smtClean="0">
              <a:sym typeface="Wingdings" pitchFamily="2" charset="2"/>
            </a:endParaRPr>
          </a:p>
          <a:p>
            <a:endParaRPr lang="en-US" dirty="0" smtClean="0">
              <a:sym typeface="Wingdings" pitchFamily="2" charset="2"/>
            </a:endParaRPr>
          </a:p>
          <a:p>
            <a:endParaRPr lang="en-US" dirty="0"/>
          </a:p>
        </p:txBody>
      </p:sp>
      <p:pic>
        <p:nvPicPr>
          <p:cNvPr id="5" name="Picture 4" descr="photo_2024-08-16_10-50-07.jpg"/>
          <p:cNvPicPr>
            <a:picLocks noChangeAspect="1"/>
          </p:cNvPicPr>
          <p:nvPr/>
        </p:nvPicPr>
        <p:blipFill>
          <a:blip r:embed="rId2"/>
          <a:srcRect l="3138" t="20663" r="6403" b="13010"/>
          <a:stretch>
            <a:fillRect/>
          </a:stretch>
        </p:blipFill>
        <p:spPr>
          <a:xfrm>
            <a:off x="6298164" y="435886"/>
            <a:ext cx="5159827" cy="170248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935" y="223935"/>
            <a:ext cx="11719249" cy="6410130"/>
          </a:xfrm>
        </p:spPr>
        <p:txBody>
          <a:bodyPr/>
          <a:lstStyle/>
          <a:p>
            <a:r>
              <a:rPr lang="en-US" b="1" dirty="0" smtClean="0"/>
              <a:t>Phase IV </a:t>
            </a:r>
            <a:r>
              <a:rPr lang="en-US" dirty="0" smtClean="0"/>
              <a:t>(overshoot phase) consists of return of the events to pre </a:t>
            </a:r>
            <a:r>
              <a:rPr lang="en-US" dirty="0" err="1" smtClean="0"/>
              <a:t>Valsalva</a:t>
            </a:r>
            <a:r>
              <a:rPr lang="en-US" dirty="0" smtClean="0"/>
              <a:t> levels after 6–8 beats.</a:t>
            </a:r>
          </a:p>
          <a:p>
            <a:endParaRPr lang="en-US" dirty="0" smtClean="0"/>
          </a:p>
          <a:p>
            <a:r>
              <a:rPr lang="en-US" dirty="0" smtClean="0"/>
              <a:t>Due to increased venous return</a:t>
            </a:r>
            <a:r>
              <a:rPr lang="en-US" dirty="0" smtClean="0">
                <a:sym typeface="Wingdings" pitchFamily="2" charset="2"/>
              </a:rPr>
              <a:t> Force of contraction increases</a:t>
            </a:r>
          </a:p>
          <a:p>
            <a:endParaRPr lang="en-US" dirty="0" smtClean="0">
              <a:sym typeface="Wingdings" pitchFamily="2" charset="2"/>
            </a:endParaRPr>
          </a:p>
          <a:p>
            <a:r>
              <a:rPr lang="en-US" dirty="0" smtClean="0">
                <a:sym typeface="Wingdings" pitchFamily="2" charset="2"/>
              </a:rPr>
              <a:t>Due to increased vascular </a:t>
            </a:r>
            <a:r>
              <a:rPr lang="en-US" dirty="0" err="1" smtClean="0">
                <a:sym typeface="Wingdings" pitchFamily="2" charset="2"/>
              </a:rPr>
              <a:t>toneSVR</a:t>
            </a:r>
            <a:r>
              <a:rPr lang="en-US" dirty="0" smtClean="0">
                <a:sym typeface="Wingdings" pitchFamily="2" charset="2"/>
              </a:rPr>
              <a:t> is high(sympathetic response of phase 2)</a:t>
            </a:r>
          </a:p>
          <a:p>
            <a:endParaRPr lang="en-US" dirty="0" smtClean="0">
              <a:sym typeface="Wingdings" pitchFamily="2" charset="2"/>
            </a:endParaRPr>
          </a:p>
          <a:p>
            <a:r>
              <a:rPr lang="en-US" dirty="0" smtClean="0">
                <a:sym typeface="Wingdings" pitchFamily="2" charset="2"/>
              </a:rPr>
              <a:t>BP over shoots the base line</a:t>
            </a:r>
          </a:p>
          <a:p>
            <a:endParaRPr lang="en-US" dirty="0" smtClean="0">
              <a:sym typeface="Wingdings" pitchFamily="2" charset="2"/>
            </a:endParaRPr>
          </a:p>
          <a:p>
            <a:endParaRPr lang="en-US" dirty="0" smtClean="0">
              <a:sym typeface="Wingdings" pitchFamily="2" charset="2"/>
            </a:endParaRPr>
          </a:p>
          <a:p>
            <a:r>
              <a:rPr lang="en-US" dirty="0" err="1" smtClean="0">
                <a:sym typeface="Wingdings" pitchFamily="2" charset="2"/>
              </a:rPr>
              <a:t>Vagal</a:t>
            </a:r>
            <a:r>
              <a:rPr lang="en-US" dirty="0" smtClean="0">
                <a:sym typeface="Wingdings" pitchFamily="2" charset="2"/>
              </a:rPr>
              <a:t> response comes in to action Reflex </a:t>
            </a:r>
            <a:r>
              <a:rPr lang="en-US" dirty="0" err="1" smtClean="0">
                <a:sym typeface="Wingdings" pitchFamily="2" charset="2"/>
              </a:rPr>
              <a:t>bradycardia</a:t>
            </a:r>
            <a:r>
              <a:rPr lang="en-US" dirty="0" smtClean="0">
                <a:sym typeface="Wingdings" pitchFamily="2" charset="2"/>
              </a:rPr>
              <a:t> and Pulse pressure widens </a:t>
            </a:r>
            <a:endParaRPr lang="en-US" dirty="0" smtClean="0"/>
          </a:p>
        </p:txBody>
      </p:sp>
      <p:pic>
        <p:nvPicPr>
          <p:cNvPr id="5" name="Picture 4" descr="photo_2024-08-16_10-50-07.jpg"/>
          <p:cNvPicPr>
            <a:picLocks noChangeAspect="1"/>
          </p:cNvPicPr>
          <p:nvPr/>
        </p:nvPicPr>
        <p:blipFill>
          <a:blip r:embed="rId2"/>
          <a:srcRect l="3138" t="20663" r="6403" b="13010"/>
          <a:stretch>
            <a:fillRect/>
          </a:stretch>
        </p:blipFill>
        <p:spPr>
          <a:xfrm>
            <a:off x="5318450" y="3225739"/>
            <a:ext cx="5533052" cy="1825626"/>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935" y="139956"/>
            <a:ext cx="6372808" cy="3153747"/>
          </a:xfrm>
        </p:spPr>
        <p:txBody>
          <a:bodyPr>
            <a:normAutofit fontScale="92500" lnSpcReduction="10000"/>
          </a:bodyPr>
          <a:lstStyle/>
          <a:p>
            <a:endParaRPr lang="en-US" dirty="0" smtClean="0"/>
          </a:p>
          <a:p>
            <a:r>
              <a:rPr lang="en-US" dirty="0" smtClean="0"/>
              <a:t>Phase I and III are not usually perceptible at bedside. </a:t>
            </a:r>
          </a:p>
          <a:p>
            <a:endParaRPr lang="en-US" dirty="0" smtClean="0"/>
          </a:p>
          <a:p>
            <a:r>
              <a:rPr lang="en-US" dirty="0" smtClean="0"/>
              <a:t>Since coronary blood flow transiently falls during this maneuver, it should not be performed in patients with ischemic heart disease</a:t>
            </a:r>
            <a:endParaRPr lang="en-US" dirty="0"/>
          </a:p>
        </p:txBody>
      </p:sp>
      <p:pic>
        <p:nvPicPr>
          <p:cNvPr id="6" name="Picture 5" descr="photo_2024-08-16_07-22-11 (2).jpg"/>
          <p:cNvPicPr>
            <a:picLocks noChangeAspect="1"/>
          </p:cNvPicPr>
          <p:nvPr/>
        </p:nvPicPr>
        <p:blipFill>
          <a:blip r:embed="rId2"/>
          <a:stretch>
            <a:fillRect/>
          </a:stretch>
        </p:blipFill>
        <p:spPr>
          <a:xfrm>
            <a:off x="439193" y="3256023"/>
            <a:ext cx="10888177" cy="3321758"/>
          </a:xfrm>
          <a:prstGeom prst="rect">
            <a:avLst/>
          </a:prstGeom>
        </p:spPr>
      </p:pic>
      <p:pic>
        <p:nvPicPr>
          <p:cNvPr id="7" name="Picture 6" descr="photo_2024-08-16_07-22-13.jpg"/>
          <p:cNvPicPr>
            <a:picLocks noChangeAspect="1"/>
          </p:cNvPicPr>
          <p:nvPr/>
        </p:nvPicPr>
        <p:blipFill>
          <a:blip r:embed="rId3"/>
          <a:stretch>
            <a:fillRect/>
          </a:stretch>
        </p:blipFill>
        <p:spPr>
          <a:xfrm>
            <a:off x="6658946" y="345232"/>
            <a:ext cx="4957354" cy="2873829"/>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99993" y="2043079"/>
          <a:ext cx="7399174" cy="4236425"/>
        </p:xfrm>
        <a:graphic>
          <a:graphicData uri="http://schemas.openxmlformats.org/drawingml/2006/table">
            <a:tbl>
              <a:tblPr firstRow="1" bandRow="1">
                <a:tableStyleId>{5C22544A-7EE6-4342-B048-85BDC9FD1C3A}</a:tableStyleId>
              </a:tblPr>
              <a:tblGrid>
                <a:gridCol w="1307552"/>
                <a:gridCol w="1261249"/>
                <a:gridCol w="1648071"/>
                <a:gridCol w="1522742"/>
                <a:gridCol w="1659560"/>
              </a:tblGrid>
              <a:tr h="847285">
                <a:tc>
                  <a:txBody>
                    <a:bodyPr/>
                    <a:lstStyle/>
                    <a:p>
                      <a:endParaRPr lang="en-US" dirty="0"/>
                    </a:p>
                  </a:txBody>
                  <a:tcPr/>
                </a:tc>
                <a:tc>
                  <a:txBody>
                    <a:bodyPr/>
                    <a:lstStyle/>
                    <a:p>
                      <a:r>
                        <a:rPr lang="en-US" dirty="0" smtClean="0"/>
                        <a:t>PHASE 1</a:t>
                      </a:r>
                      <a:endParaRPr lang="en-US" dirty="0"/>
                    </a:p>
                  </a:txBody>
                  <a:tcPr/>
                </a:tc>
                <a:tc>
                  <a:txBody>
                    <a:bodyPr/>
                    <a:lstStyle/>
                    <a:p>
                      <a:r>
                        <a:rPr lang="en-US" b="1" dirty="0" smtClean="0"/>
                        <a:t>PHASE2</a:t>
                      </a:r>
                      <a:endParaRPr lang="en-US" b="1" dirty="0"/>
                    </a:p>
                  </a:txBody>
                  <a:tcPr/>
                </a:tc>
                <a:tc>
                  <a:txBody>
                    <a:bodyPr/>
                    <a:lstStyle/>
                    <a:p>
                      <a:r>
                        <a:rPr lang="en-US" dirty="0" smtClean="0"/>
                        <a:t>PHASE3</a:t>
                      </a:r>
                      <a:endParaRPr lang="en-US" dirty="0"/>
                    </a:p>
                  </a:txBody>
                  <a:tcPr/>
                </a:tc>
                <a:tc>
                  <a:txBody>
                    <a:bodyPr/>
                    <a:lstStyle/>
                    <a:p>
                      <a:r>
                        <a:rPr lang="en-US" b="1" dirty="0" smtClean="0"/>
                        <a:t>PHASE</a:t>
                      </a:r>
                      <a:r>
                        <a:rPr lang="en-US" b="1" baseline="0" dirty="0" smtClean="0"/>
                        <a:t> 4</a:t>
                      </a:r>
                      <a:endParaRPr lang="en-US" b="1" dirty="0"/>
                    </a:p>
                  </a:txBody>
                  <a:tcPr/>
                </a:tc>
              </a:tr>
              <a:tr h="847285">
                <a:tc>
                  <a:txBody>
                    <a:bodyPr/>
                    <a:lstStyle/>
                    <a:p>
                      <a:r>
                        <a:rPr lang="en-US" dirty="0" smtClean="0"/>
                        <a:t>Venous return</a:t>
                      </a:r>
                      <a:endParaRPr lang="en-US" dirty="0"/>
                    </a:p>
                  </a:txBody>
                  <a:tcPr/>
                </a:tc>
                <a:tc>
                  <a:txBody>
                    <a:bodyPr/>
                    <a:lstStyle/>
                    <a:p>
                      <a:r>
                        <a:rPr lang="en-US" dirty="0" smtClean="0"/>
                        <a:t>Decrease</a:t>
                      </a:r>
                      <a:endParaRPr lang="en-US" dirty="0"/>
                    </a:p>
                  </a:txBody>
                  <a:tcPr/>
                </a:tc>
                <a:tc>
                  <a:txBody>
                    <a:bodyPr/>
                    <a:lstStyle/>
                    <a:p>
                      <a:r>
                        <a:rPr lang="en-US" b="0" dirty="0" smtClean="0"/>
                        <a:t>Decrease</a:t>
                      </a:r>
                      <a:endParaRPr lang="en-US" b="0" dirty="0"/>
                    </a:p>
                  </a:txBody>
                  <a:tcPr/>
                </a:tc>
                <a:tc>
                  <a:txBody>
                    <a:bodyPr/>
                    <a:lstStyle/>
                    <a:p>
                      <a:r>
                        <a:rPr lang="en-US" dirty="0" smtClean="0"/>
                        <a:t>Increase</a:t>
                      </a:r>
                      <a:endParaRPr lang="en-US" dirty="0"/>
                    </a:p>
                  </a:txBody>
                  <a:tcPr/>
                </a:tc>
                <a:tc>
                  <a:txBody>
                    <a:bodyPr/>
                    <a:lstStyle/>
                    <a:p>
                      <a:r>
                        <a:rPr lang="en-US" b="0" dirty="0" smtClean="0"/>
                        <a:t>Increase</a:t>
                      </a:r>
                      <a:endParaRPr lang="en-US" b="0" dirty="0"/>
                    </a:p>
                  </a:txBody>
                  <a:tcPr/>
                </a:tc>
              </a:tr>
              <a:tr h="847285">
                <a:tc>
                  <a:txBody>
                    <a:bodyPr/>
                    <a:lstStyle/>
                    <a:p>
                      <a:r>
                        <a:rPr lang="en-US" dirty="0" smtClean="0"/>
                        <a:t>Mechanism</a:t>
                      </a:r>
                      <a:endParaRPr lang="en-US" dirty="0"/>
                    </a:p>
                  </a:txBody>
                  <a:tcPr/>
                </a:tc>
                <a:tc>
                  <a:txBody>
                    <a:bodyPr/>
                    <a:lstStyle/>
                    <a:p>
                      <a:r>
                        <a:rPr lang="en-US" dirty="0" smtClean="0"/>
                        <a:t>Mechanical</a:t>
                      </a:r>
                      <a:endParaRPr lang="en-US" dirty="0"/>
                    </a:p>
                  </a:txBody>
                  <a:tcPr/>
                </a:tc>
                <a:tc>
                  <a:txBody>
                    <a:bodyPr/>
                    <a:lstStyle/>
                    <a:p>
                      <a:r>
                        <a:rPr lang="en-US" b="0" dirty="0" smtClean="0"/>
                        <a:t>Reflex(Sympathetic)</a:t>
                      </a:r>
                      <a:endParaRPr lang="en-US" b="0" dirty="0"/>
                    </a:p>
                  </a:txBody>
                  <a:tcPr/>
                </a:tc>
                <a:tc>
                  <a:txBody>
                    <a:bodyPr/>
                    <a:lstStyle/>
                    <a:p>
                      <a:r>
                        <a:rPr lang="en-US" dirty="0" smtClean="0"/>
                        <a:t>Mechanical</a:t>
                      </a:r>
                      <a:endParaRPr lang="en-US" dirty="0"/>
                    </a:p>
                  </a:txBody>
                  <a:tcPr/>
                </a:tc>
                <a:tc>
                  <a:txBody>
                    <a:bodyPr/>
                    <a:lstStyle/>
                    <a:p>
                      <a:r>
                        <a:rPr lang="en-US" b="0" dirty="0" smtClean="0"/>
                        <a:t>Reflex(Para sympathetic)</a:t>
                      </a:r>
                      <a:endParaRPr lang="en-US" b="0" dirty="0"/>
                    </a:p>
                  </a:txBody>
                  <a:tcPr/>
                </a:tc>
              </a:tr>
              <a:tr h="847285">
                <a:tc>
                  <a:txBody>
                    <a:bodyPr/>
                    <a:lstStyle/>
                    <a:p>
                      <a:r>
                        <a:rPr lang="en-US" dirty="0" smtClean="0"/>
                        <a:t>HR </a:t>
                      </a:r>
                      <a:endParaRPr lang="en-US" dirty="0"/>
                    </a:p>
                  </a:txBody>
                  <a:tcPr/>
                </a:tc>
                <a:tc>
                  <a:txBody>
                    <a:bodyPr/>
                    <a:lstStyle/>
                    <a:p>
                      <a:r>
                        <a:rPr lang="en-US" dirty="0" smtClean="0"/>
                        <a:t>No change</a:t>
                      </a:r>
                      <a:endParaRPr lang="en-US" dirty="0"/>
                    </a:p>
                  </a:txBody>
                  <a:tcPr/>
                </a:tc>
                <a:tc>
                  <a:txBody>
                    <a:bodyPr/>
                    <a:lstStyle/>
                    <a:p>
                      <a:r>
                        <a:rPr lang="en-US" b="0" dirty="0" smtClean="0"/>
                        <a:t>Tachycardia</a:t>
                      </a:r>
                      <a:endParaRPr lang="en-US" b="0" dirty="0"/>
                    </a:p>
                  </a:txBody>
                  <a:tcPr/>
                </a:tc>
                <a:tc>
                  <a:txBody>
                    <a:bodyPr/>
                    <a:lstStyle/>
                    <a:p>
                      <a:r>
                        <a:rPr lang="en-US" dirty="0" smtClean="0"/>
                        <a:t>No change</a:t>
                      </a:r>
                      <a:endParaRPr lang="en-US" dirty="0"/>
                    </a:p>
                  </a:txBody>
                  <a:tcPr/>
                </a:tc>
                <a:tc>
                  <a:txBody>
                    <a:bodyPr/>
                    <a:lstStyle/>
                    <a:p>
                      <a:r>
                        <a:rPr lang="en-US" b="0" dirty="0" err="1" smtClean="0"/>
                        <a:t>Bradycardia</a:t>
                      </a:r>
                      <a:endParaRPr lang="en-US" b="0" dirty="0"/>
                    </a:p>
                  </a:txBody>
                  <a:tcPr/>
                </a:tc>
              </a:tr>
              <a:tr h="847285">
                <a:tc>
                  <a:txBody>
                    <a:bodyPr/>
                    <a:lstStyle/>
                    <a:p>
                      <a:r>
                        <a:rPr lang="en-US" dirty="0" smtClean="0"/>
                        <a:t>Pulse pressure</a:t>
                      </a:r>
                      <a:endParaRPr lang="en-US" dirty="0"/>
                    </a:p>
                  </a:txBody>
                  <a:tcPr/>
                </a:tc>
                <a:tc>
                  <a:txBody>
                    <a:bodyPr/>
                    <a:lstStyle/>
                    <a:p>
                      <a:r>
                        <a:rPr lang="en-US" dirty="0" smtClean="0"/>
                        <a:t>No change</a:t>
                      </a:r>
                      <a:endParaRPr lang="en-US" dirty="0"/>
                    </a:p>
                  </a:txBody>
                  <a:tcPr/>
                </a:tc>
                <a:tc>
                  <a:txBody>
                    <a:bodyPr/>
                    <a:lstStyle/>
                    <a:p>
                      <a:r>
                        <a:rPr lang="en-US" b="0" dirty="0" smtClean="0"/>
                        <a:t>Narrows</a:t>
                      </a:r>
                      <a:endParaRPr lang="en-US" b="0" dirty="0"/>
                    </a:p>
                  </a:txBody>
                  <a:tcPr/>
                </a:tc>
                <a:tc>
                  <a:txBody>
                    <a:bodyPr/>
                    <a:lstStyle/>
                    <a:p>
                      <a:r>
                        <a:rPr lang="en-US" dirty="0" smtClean="0"/>
                        <a:t>No change</a:t>
                      </a:r>
                      <a:endParaRPr lang="en-US" dirty="0"/>
                    </a:p>
                  </a:txBody>
                  <a:tcPr/>
                </a:tc>
                <a:tc>
                  <a:txBody>
                    <a:bodyPr/>
                    <a:lstStyle/>
                    <a:p>
                      <a:r>
                        <a:rPr lang="en-US" b="0" dirty="0" smtClean="0"/>
                        <a:t>Widens</a:t>
                      </a:r>
                    </a:p>
                  </a:txBody>
                  <a:tcPr/>
                </a:tc>
              </a:tr>
            </a:tbl>
          </a:graphicData>
        </a:graphic>
      </p:graphicFrame>
      <p:pic>
        <p:nvPicPr>
          <p:cNvPr id="3074" name="Picture 2"/>
          <p:cNvPicPr>
            <a:picLocks noChangeAspect="1" noChangeArrowheads="1"/>
          </p:cNvPicPr>
          <p:nvPr/>
        </p:nvPicPr>
        <p:blipFill>
          <a:blip r:embed="rId2"/>
          <a:srcRect/>
          <a:stretch>
            <a:fillRect/>
          </a:stretch>
        </p:blipFill>
        <p:spPr bwMode="auto">
          <a:xfrm>
            <a:off x="132509" y="198558"/>
            <a:ext cx="5708456" cy="2675270"/>
          </a:xfrm>
          <a:prstGeom prst="rect">
            <a:avLst/>
          </a:prstGeom>
          <a:noFill/>
          <a:ln w="9525">
            <a:noFill/>
            <a:miter lim="800000"/>
            <a:headEnd/>
            <a:tailEnd/>
          </a:ln>
          <a:effectLst/>
        </p:spPr>
      </p:pic>
      <p:pic>
        <p:nvPicPr>
          <p:cNvPr id="5" name="Picture 4" descr="photo_2024-08-16_07-22-13.jpg"/>
          <p:cNvPicPr>
            <a:picLocks noChangeAspect="1"/>
          </p:cNvPicPr>
          <p:nvPr/>
        </p:nvPicPr>
        <p:blipFill>
          <a:blip r:embed="rId3"/>
          <a:stretch>
            <a:fillRect/>
          </a:stretch>
        </p:blipFill>
        <p:spPr>
          <a:xfrm>
            <a:off x="276807" y="3144415"/>
            <a:ext cx="4155234" cy="3481762"/>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90328" y="146114"/>
          <a:ext cx="11459548" cy="6449851"/>
        </p:xfrm>
        <a:graphic>
          <a:graphicData uri="http://schemas.openxmlformats.org/drawingml/2006/table">
            <a:tbl>
              <a:tblPr firstRow="1" bandRow="1">
                <a:tableStyleId>{5C22544A-7EE6-4342-B048-85BDC9FD1C3A}</a:tableStyleId>
              </a:tblPr>
              <a:tblGrid>
                <a:gridCol w="2539483"/>
                <a:gridCol w="1418253"/>
                <a:gridCol w="2397968"/>
                <a:gridCol w="5103844"/>
              </a:tblGrid>
              <a:tr h="351470">
                <a:tc>
                  <a:txBody>
                    <a:bodyPr/>
                    <a:lstStyle/>
                    <a:p>
                      <a:r>
                        <a:rPr lang="en-IN" dirty="0" smtClean="0"/>
                        <a:t>VALSALVA</a:t>
                      </a:r>
                      <a:endParaRPr lang="en-US" dirty="0"/>
                    </a:p>
                  </a:txBody>
                  <a:tcPr/>
                </a:tc>
                <a:tc>
                  <a:txBody>
                    <a:bodyPr/>
                    <a:lstStyle/>
                    <a:p>
                      <a:r>
                        <a:rPr lang="en-US" dirty="0" smtClean="0"/>
                        <a:t>HEART RATE</a:t>
                      </a:r>
                      <a:endParaRPr lang="en-US" dirty="0"/>
                    </a:p>
                  </a:txBody>
                  <a:tcPr/>
                </a:tc>
                <a:tc>
                  <a:txBody>
                    <a:bodyPr/>
                    <a:lstStyle/>
                    <a:p>
                      <a:r>
                        <a:rPr lang="en-US" dirty="0" smtClean="0"/>
                        <a:t>BLOOD PRESSURE</a:t>
                      </a:r>
                      <a:endParaRPr lang="en-US" dirty="0"/>
                    </a:p>
                  </a:txBody>
                  <a:tcPr/>
                </a:tc>
                <a:tc>
                  <a:txBody>
                    <a:bodyPr/>
                    <a:lstStyle/>
                    <a:p>
                      <a:r>
                        <a:rPr lang="en-US" dirty="0" smtClean="0"/>
                        <a:t>MECHANISM</a:t>
                      </a:r>
                      <a:endParaRPr lang="en-US" dirty="0"/>
                    </a:p>
                  </a:txBody>
                  <a:tcPr/>
                </a:tc>
              </a:tr>
              <a:tr h="878674">
                <a:tc>
                  <a:txBody>
                    <a:bodyPr/>
                    <a:lstStyle/>
                    <a:p>
                      <a:r>
                        <a:rPr lang="en-US" dirty="0" smtClean="0"/>
                        <a:t>Phase I Onset of strain</a:t>
                      </a:r>
                      <a:endParaRPr lang="en-US" dirty="0"/>
                    </a:p>
                  </a:txBody>
                  <a:tcPr/>
                </a:tc>
                <a:tc>
                  <a:txBody>
                    <a:bodyPr/>
                    <a:lstStyle/>
                    <a:p>
                      <a:r>
                        <a:rPr lang="en-IN" dirty="0" smtClean="0"/>
                        <a:t>No change</a:t>
                      </a:r>
                      <a:endParaRPr lang="en-US" dirty="0"/>
                    </a:p>
                  </a:txBody>
                  <a:tcPr/>
                </a:tc>
                <a:tc>
                  <a:txBody>
                    <a:bodyPr/>
                    <a:lstStyle/>
                    <a:p>
                      <a:r>
                        <a:rPr lang="en-IN" dirty="0" smtClean="0"/>
                        <a:t>Increases</a:t>
                      </a:r>
                      <a:endParaRPr lang="en-US" dirty="0"/>
                    </a:p>
                  </a:txBody>
                  <a:tcPr/>
                </a:tc>
                <a:tc>
                  <a:txBody>
                    <a:bodyPr/>
                    <a:lstStyle/>
                    <a:p>
                      <a:r>
                        <a:rPr lang="en-US" dirty="0" smtClean="0"/>
                        <a:t>Increased </a:t>
                      </a:r>
                      <a:r>
                        <a:rPr lang="en-US" dirty="0" err="1" smtClean="0"/>
                        <a:t>intrathoracic</a:t>
                      </a:r>
                      <a:r>
                        <a:rPr lang="en-US" dirty="0" smtClean="0"/>
                        <a:t> pressure compresses vessels within thorax producing abrupt increase in arterial pressure</a:t>
                      </a:r>
                      <a:endParaRPr lang="en-US" dirty="0"/>
                    </a:p>
                  </a:txBody>
                  <a:tcPr/>
                </a:tc>
              </a:tr>
              <a:tr h="1829095">
                <a:tc>
                  <a:txBody>
                    <a:bodyPr/>
                    <a:lstStyle/>
                    <a:p>
                      <a:r>
                        <a:rPr lang="en-US" dirty="0" smtClean="0"/>
                        <a:t>Phase II Maintenance of strain</a:t>
                      </a:r>
                      <a:endParaRPr lang="en-US" dirty="0"/>
                    </a:p>
                  </a:txBody>
                  <a:tcPr/>
                </a:tc>
                <a:tc>
                  <a:txBody>
                    <a:bodyPr/>
                    <a:lstStyle/>
                    <a:p>
                      <a:r>
                        <a:rPr lang="en-IN" dirty="0" smtClean="0"/>
                        <a:t>Increases</a:t>
                      </a:r>
                      <a:endParaRPr lang="en-US" dirty="0"/>
                    </a:p>
                  </a:txBody>
                  <a:tcPr/>
                </a:tc>
                <a:tc>
                  <a:txBody>
                    <a:bodyPr/>
                    <a:lstStyle/>
                    <a:p>
                      <a:r>
                        <a:rPr lang="en-IN" dirty="0" smtClean="0"/>
                        <a:t>Systolic and Pulse pressure decreases</a:t>
                      </a:r>
                      <a:endParaRPr lang="en-US" dirty="0"/>
                    </a:p>
                  </a:txBody>
                  <a:tcPr/>
                </a:tc>
                <a:tc>
                  <a:txBody>
                    <a:bodyPr/>
                    <a:lstStyle/>
                    <a:p>
                      <a:r>
                        <a:rPr lang="en-US" dirty="0" smtClean="0"/>
                        <a:t>Followed by reduced venous return to right atrium leading to decreased cardiac output and systolic pressure. Carotid </a:t>
                      </a:r>
                      <a:r>
                        <a:rPr lang="en-US" dirty="0" err="1" smtClean="0"/>
                        <a:t>baroreceptors</a:t>
                      </a:r>
                      <a:r>
                        <a:rPr lang="en-US" dirty="0" smtClean="0"/>
                        <a:t> inhibit </a:t>
                      </a:r>
                      <a:r>
                        <a:rPr lang="en-US" dirty="0" err="1" smtClean="0"/>
                        <a:t>vagus</a:t>
                      </a:r>
                      <a:r>
                        <a:rPr lang="en-US" dirty="0" smtClean="0"/>
                        <a:t> nerve and stimulate vasomotor center. Reflex tachycardia and peripheral vasoconstriction result.</a:t>
                      </a:r>
                      <a:endParaRPr lang="en-US" dirty="0"/>
                    </a:p>
                  </a:txBody>
                  <a:tcPr/>
                </a:tc>
              </a:tr>
              <a:tr h="1183532">
                <a:tc>
                  <a:txBody>
                    <a:bodyPr/>
                    <a:lstStyle/>
                    <a:p>
                      <a:r>
                        <a:rPr lang="en-US" dirty="0" smtClean="0"/>
                        <a:t>Phase III Release of strain</a:t>
                      </a:r>
                      <a:endParaRPr lang="en-US" dirty="0"/>
                    </a:p>
                  </a:txBody>
                  <a:tcPr/>
                </a:tc>
                <a:tc>
                  <a:txBody>
                    <a:bodyPr/>
                    <a:lstStyle/>
                    <a:p>
                      <a:r>
                        <a:rPr lang="en-IN" dirty="0" smtClean="0"/>
                        <a:t>No change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Further decrease in blood pressure</a:t>
                      </a:r>
                    </a:p>
                    <a:p>
                      <a:endParaRPr lang="en-US" dirty="0"/>
                    </a:p>
                  </a:txBody>
                  <a:tcPr/>
                </a:tc>
                <a:tc>
                  <a:txBody>
                    <a:bodyPr/>
                    <a:lstStyle/>
                    <a:p>
                      <a:r>
                        <a:rPr lang="en-US" dirty="0" smtClean="0"/>
                        <a:t>Venous return and capacity of pulmonary bed increase abruptly. Arterial pressure further diminishes due to pooling in expanded pulmonary bed</a:t>
                      </a:r>
                      <a:endParaRPr lang="en-US" dirty="0"/>
                    </a:p>
                  </a:txBody>
                  <a:tcPr/>
                </a:tc>
              </a:tr>
              <a:tr h="2151876">
                <a:tc>
                  <a:txBody>
                    <a:bodyPr/>
                    <a:lstStyle/>
                    <a:p>
                      <a:r>
                        <a:rPr lang="en-US" dirty="0" smtClean="0"/>
                        <a:t>Phase IV Relaxation</a:t>
                      </a:r>
                      <a:endParaRPr lang="en-US" dirty="0"/>
                    </a:p>
                  </a:txBody>
                  <a:tcPr/>
                </a:tc>
                <a:tc>
                  <a:txBody>
                    <a:bodyPr/>
                    <a:lstStyle/>
                    <a:p>
                      <a:r>
                        <a:rPr lang="en-IN" dirty="0" smtClean="0"/>
                        <a:t>Decrease</a:t>
                      </a:r>
                      <a:endParaRPr lang="en-US" dirty="0"/>
                    </a:p>
                  </a:txBody>
                  <a:tcPr/>
                </a:tc>
                <a:tc>
                  <a:txBody>
                    <a:bodyPr/>
                    <a:lstStyle/>
                    <a:p>
                      <a:r>
                        <a:rPr lang="en-US" dirty="0" smtClean="0"/>
                        <a:t>Overshoot of systolic pressure &amp; pulse pressure increase</a:t>
                      </a:r>
                      <a:endParaRPr lang="en-US" dirty="0"/>
                    </a:p>
                  </a:txBody>
                  <a:tcPr/>
                </a:tc>
                <a:tc>
                  <a:txBody>
                    <a:bodyPr/>
                    <a:lstStyle/>
                    <a:p>
                      <a:r>
                        <a:rPr lang="en-US" dirty="0" smtClean="0"/>
                        <a:t>Accumulated venous return reaches left ventricle and increased stroke volume is pumped into constricted systemic vascular bed causing overshoot of arterial pressure. This overshoot is detected by the carotid sinuses resulting in excitatory effect on </a:t>
                      </a:r>
                      <a:r>
                        <a:rPr lang="en-US" dirty="0" err="1" smtClean="0"/>
                        <a:t>vagus</a:t>
                      </a:r>
                      <a:r>
                        <a:rPr lang="en-US" dirty="0" smtClean="0"/>
                        <a:t> nerve leading to reflex </a:t>
                      </a:r>
                      <a:r>
                        <a:rPr lang="en-US" dirty="0" err="1" smtClean="0"/>
                        <a:t>bradycardia</a:t>
                      </a:r>
                      <a:endParaRPr lang="en-US" dirty="0"/>
                    </a:p>
                  </a:txBody>
                  <a:tcPr/>
                </a:tc>
              </a:tr>
            </a:tbl>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878" y="998376"/>
            <a:ext cx="11448661" cy="5169160"/>
          </a:xfrm>
        </p:spPr>
        <p:txBody>
          <a:bodyPr>
            <a:normAutofit/>
          </a:bodyPr>
          <a:lstStyle/>
          <a:p>
            <a:r>
              <a:rPr lang="en-US" dirty="0" smtClean="0"/>
              <a:t>During phase2- split narrows and all cardiac events(Except MVP and HOCM) are attenuated.</a:t>
            </a:r>
          </a:p>
          <a:p>
            <a:endParaRPr lang="en-US" dirty="0" smtClean="0"/>
          </a:p>
          <a:p>
            <a:r>
              <a:rPr lang="en-US" dirty="0" smtClean="0"/>
              <a:t>Up on release of </a:t>
            </a:r>
            <a:r>
              <a:rPr lang="en-US" dirty="0" err="1" smtClean="0"/>
              <a:t>valsalva</a:t>
            </a:r>
            <a:r>
              <a:rPr lang="en-US" dirty="0" smtClean="0"/>
              <a:t>- Right sided </a:t>
            </a:r>
            <a:r>
              <a:rPr lang="en-US" dirty="0" err="1" smtClean="0"/>
              <a:t>murmers</a:t>
            </a:r>
            <a:r>
              <a:rPr lang="en-US" dirty="0" smtClean="0"/>
              <a:t> come back to baseline intensity with in 2-3 cycles where as it takes 5-10 cycles for left sided </a:t>
            </a:r>
            <a:r>
              <a:rPr lang="en-US" dirty="0" err="1" smtClean="0"/>
              <a:t>murmers</a:t>
            </a:r>
            <a:r>
              <a:rPr lang="en-US" dirty="0" smtClean="0"/>
              <a:t> to come back to baseline intensity.</a:t>
            </a:r>
          </a:p>
          <a:p>
            <a:pPr>
              <a:buNone/>
            </a:pPr>
            <a:endParaRPr lang="en-US" dirty="0" smtClean="0"/>
          </a:p>
          <a:p>
            <a:r>
              <a:rPr lang="en-US" dirty="0" smtClean="0"/>
              <a:t>Phase 3: Split widens and right sided </a:t>
            </a:r>
            <a:r>
              <a:rPr lang="en-US" dirty="0" err="1" smtClean="0"/>
              <a:t>murmers</a:t>
            </a:r>
            <a:r>
              <a:rPr lang="en-US" dirty="0" smtClean="0"/>
              <a:t> return back to baseline</a:t>
            </a:r>
          </a:p>
          <a:p>
            <a:endParaRPr lang="en-US" dirty="0" smtClean="0"/>
          </a:p>
          <a:p>
            <a:r>
              <a:rPr lang="en-US" dirty="0" smtClean="0"/>
              <a:t>Phase 4: Left sided </a:t>
            </a:r>
            <a:r>
              <a:rPr lang="en-US" dirty="0" err="1" smtClean="0"/>
              <a:t>murmers</a:t>
            </a:r>
            <a:r>
              <a:rPr lang="en-US" dirty="0" smtClean="0"/>
              <a:t> returning back to baseline intensity</a:t>
            </a:r>
          </a:p>
          <a:p>
            <a:pPr>
              <a:buNone/>
            </a:pP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87814"/>
          </a:xfrm>
        </p:spPr>
        <p:txBody>
          <a:bodyPr>
            <a:normAutofit/>
          </a:bodyPr>
          <a:lstStyle/>
          <a:p>
            <a:r>
              <a:rPr lang="en-IN" sz="3200" b="1" dirty="0" smtClean="0"/>
              <a:t>Practically what we look for while doing </a:t>
            </a:r>
            <a:r>
              <a:rPr lang="en-IN" sz="3200" b="1" dirty="0" err="1" smtClean="0"/>
              <a:t>Valsalva</a:t>
            </a:r>
            <a:r>
              <a:rPr lang="en-IN" sz="3200" b="1" dirty="0" smtClean="0"/>
              <a:t> </a:t>
            </a:r>
            <a:r>
              <a:rPr lang="en-IN" sz="3200" b="1" dirty="0" err="1" smtClean="0"/>
              <a:t>Maneuver</a:t>
            </a:r>
            <a:endParaRPr lang="en-US" sz="3200" b="1" dirty="0"/>
          </a:p>
        </p:txBody>
      </p:sp>
      <p:sp>
        <p:nvSpPr>
          <p:cNvPr id="3" name="Content Placeholder 2"/>
          <p:cNvSpPr>
            <a:spLocks noGrp="1"/>
          </p:cNvSpPr>
          <p:nvPr>
            <p:ph idx="1"/>
          </p:nvPr>
        </p:nvSpPr>
        <p:spPr>
          <a:xfrm>
            <a:off x="354563" y="1427584"/>
            <a:ext cx="11709919" cy="5262465"/>
          </a:xfrm>
        </p:spPr>
        <p:txBody>
          <a:bodyPr>
            <a:normAutofit/>
          </a:bodyPr>
          <a:lstStyle/>
          <a:p>
            <a:r>
              <a:rPr lang="en-US" dirty="0" smtClean="0"/>
              <a:t>Phase 2 : Is used to distinguish systolic murmur of fixed </a:t>
            </a:r>
            <a:r>
              <a:rPr lang="en-US" dirty="0" err="1" smtClean="0"/>
              <a:t>vs</a:t>
            </a:r>
            <a:r>
              <a:rPr lang="en-US" dirty="0" smtClean="0"/>
              <a:t> dynamic LVOT obstruction. (HOCM </a:t>
            </a:r>
            <a:r>
              <a:rPr lang="en-US" dirty="0" err="1" smtClean="0"/>
              <a:t>vs</a:t>
            </a:r>
            <a:r>
              <a:rPr lang="en-US" dirty="0" smtClean="0"/>
              <a:t> AS).</a:t>
            </a:r>
          </a:p>
          <a:p>
            <a:endParaRPr lang="en-US" dirty="0" smtClean="0"/>
          </a:p>
          <a:p>
            <a:r>
              <a:rPr lang="en-US" dirty="0" smtClean="0"/>
              <a:t> Most other murmurs decrease in intensity </a:t>
            </a:r>
          </a:p>
          <a:p>
            <a:endParaRPr lang="en-US" dirty="0" smtClean="0"/>
          </a:p>
          <a:p>
            <a:r>
              <a:rPr lang="en-US" dirty="0" smtClean="0"/>
              <a:t>Phase 4 : used to distinguish left sided from right sided murmurs</a:t>
            </a:r>
          </a:p>
          <a:p>
            <a:r>
              <a:rPr lang="en-US" dirty="0" smtClean="0"/>
              <a:t>Right sided murmurs that decrease during phase 2 return to baseline intensity immediately after </a:t>
            </a:r>
            <a:r>
              <a:rPr lang="en-US" dirty="0" err="1" smtClean="0"/>
              <a:t>valsalva</a:t>
            </a:r>
            <a:r>
              <a:rPr lang="en-US" dirty="0" smtClean="0"/>
              <a:t> release. </a:t>
            </a:r>
          </a:p>
          <a:p>
            <a:endParaRPr lang="en-US" dirty="0" smtClean="0"/>
          </a:p>
          <a:p>
            <a:r>
              <a:rPr lang="en-US" dirty="0" smtClean="0"/>
              <a:t>Left sided murmurs require five to ten cardiac cycles to return to baseline</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89244" y="233264"/>
          <a:ext cx="11625948" cy="2752876"/>
        </p:xfrm>
        <a:graphic>
          <a:graphicData uri="http://schemas.openxmlformats.org/drawingml/2006/table">
            <a:tbl>
              <a:tblPr firstRow="1" bandRow="1">
                <a:tableStyleId>{5C22544A-7EE6-4342-B048-85BDC9FD1C3A}</a:tableStyleId>
              </a:tblPr>
              <a:tblGrid>
                <a:gridCol w="1937658"/>
                <a:gridCol w="1937658"/>
                <a:gridCol w="1937658"/>
                <a:gridCol w="1937658"/>
                <a:gridCol w="1757267"/>
                <a:gridCol w="2118049"/>
              </a:tblGrid>
              <a:tr h="867748">
                <a:tc>
                  <a:txBody>
                    <a:bodyPr/>
                    <a:lstStyle/>
                    <a:p>
                      <a:r>
                        <a:rPr lang="en-IN" dirty="0" smtClean="0"/>
                        <a:t>REFLEX</a:t>
                      </a:r>
                      <a:endParaRPr lang="en-US" dirty="0"/>
                    </a:p>
                  </a:txBody>
                  <a:tcPr/>
                </a:tc>
                <a:tc>
                  <a:txBody>
                    <a:bodyPr/>
                    <a:lstStyle/>
                    <a:p>
                      <a:r>
                        <a:rPr lang="en-IN" dirty="0" smtClean="0"/>
                        <a:t>RECEPTOR</a:t>
                      </a:r>
                      <a:endParaRPr lang="en-US" dirty="0"/>
                    </a:p>
                  </a:txBody>
                  <a:tcPr/>
                </a:tc>
                <a:tc>
                  <a:txBody>
                    <a:bodyPr/>
                    <a:lstStyle/>
                    <a:p>
                      <a:r>
                        <a:rPr lang="en-IN" dirty="0" smtClean="0"/>
                        <a:t>RECEPTOR LOCATION</a:t>
                      </a:r>
                      <a:endParaRPr lang="en-US" dirty="0"/>
                    </a:p>
                  </a:txBody>
                  <a:tcPr/>
                </a:tc>
                <a:tc>
                  <a:txBody>
                    <a:bodyPr/>
                    <a:lstStyle/>
                    <a:p>
                      <a:r>
                        <a:rPr lang="en-IN" dirty="0" smtClean="0"/>
                        <a:t>STIMULUS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SYMPATHETIC ACTIVITY</a:t>
                      </a:r>
                      <a:endParaRPr lang="en-US" dirty="0" smtClean="0"/>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PARA SYMPATHETIC ACTIVITY</a:t>
                      </a:r>
                      <a:endParaRPr lang="en-US" dirty="0" smtClean="0"/>
                    </a:p>
                    <a:p>
                      <a:endParaRPr lang="en-US" dirty="0"/>
                    </a:p>
                  </a:txBody>
                  <a:tcPr/>
                </a:tc>
              </a:tr>
              <a:tr h="919238">
                <a:tc>
                  <a:txBody>
                    <a:bodyPr/>
                    <a:lstStyle/>
                    <a:p>
                      <a:r>
                        <a:rPr lang="en-US" dirty="0" smtClean="0"/>
                        <a:t> Arterial </a:t>
                      </a:r>
                      <a:r>
                        <a:rPr lang="en-US" dirty="0" err="1" smtClean="0"/>
                        <a:t>Baroreceptor</a:t>
                      </a:r>
                      <a:r>
                        <a:rPr lang="en-US" dirty="0" smtClean="0"/>
                        <a:t> </a:t>
                      </a:r>
                      <a:endParaRPr lang="en-US" dirty="0"/>
                    </a:p>
                  </a:txBody>
                  <a:tcPr/>
                </a:tc>
                <a:tc>
                  <a:txBody>
                    <a:bodyPr/>
                    <a:lstStyle/>
                    <a:p>
                      <a:r>
                        <a:rPr lang="en-IN" dirty="0" err="1" smtClean="0"/>
                        <a:t>Mechano</a:t>
                      </a:r>
                      <a:r>
                        <a:rPr lang="en-IN" baseline="0" dirty="0" smtClean="0"/>
                        <a:t> receptor</a:t>
                      </a:r>
                      <a:endParaRPr lang="en-US" dirty="0"/>
                    </a:p>
                  </a:txBody>
                  <a:tcPr/>
                </a:tc>
                <a:tc>
                  <a:txBody>
                    <a:bodyPr/>
                    <a:lstStyle/>
                    <a:p>
                      <a:r>
                        <a:rPr lang="en-IN" dirty="0" smtClean="0"/>
                        <a:t>Internal carotids and Aortic arch</a:t>
                      </a:r>
                      <a:endParaRPr lang="en-US" dirty="0"/>
                    </a:p>
                  </a:txBody>
                  <a:tcPr/>
                </a:tc>
                <a:tc>
                  <a:txBody>
                    <a:bodyPr/>
                    <a:lstStyle/>
                    <a:p>
                      <a:r>
                        <a:rPr lang="en-IN" dirty="0" smtClean="0"/>
                        <a:t>Increased arterial pressure</a:t>
                      </a:r>
                      <a:endParaRPr lang="en-US" dirty="0"/>
                    </a:p>
                  </a:txBody>
                  <a:tcPr/>
                </a:tc>
                <a:tc>
                  <a:txBody>
                    <a:bodyPr/>
                    <a:lstStyle/>
                    <a:p>
                      <a:r>
                        <a:rPr lang="en-IN" dirty="0" smtClean="0"/>
                        <a:t>Decreased</a:t>
                      </a:r>
                      <a:endParaRPr lang="en-US" dirty="0"/>
                    </a:p>
                  </a:txBody>
                  <a:tcPr/>
                </a:tc>
                <a:tc>
                  <a:txBody>
                    <a:bodyPr/>
                    <a:lstStyle/>
                    <a:p>
                      <a:r>
                        <a:rPr lang="en-IN" dirty="0" smtClean="0"/>
                        <a:t>Increased</a:t>
                      </a:r>
                      <a:endParaRPr lang="en-US" dirty="0"/>
                    </a:p>
                  </a:txBody>
                  <a:tcPr/>
                </a:tc>
              </a:tr>
              <a:tr h="919238">
                <a:tc>
                  <a:txBody>
                    <a:bodyPr/>
                    <a:lstStyle/>
                    <a:p>
                      <a:r>
                        <a:rPr lang="en-US" dirty="0" smtClean="0"/>
                        <a:t>Bainbridge</a:t>
                      </a:r>
                      <a:endParaRPr lang="en-US" dirty="0"/>
                    </a:p>
                  </a:txBody>
                  <a:tcPr/>
                </a:tc>
                <a:tc>
                  <a:txBody>
                    <a:bodyPr/>
                    <a:lstStyle/>
                    <a:p>
                      <a:r>
                        <a:rPr lang="en-IN" dirty="0" err="1" smtClean="0"/>
                        <a:t>Mechano</a:t>
                      </a:r>
                      <a:r>
                        <a:rPr lang="en-IN" dirty="0" smtClean="0"/>
                        <a:t> receptor</a:t>
                      </a:r>
                      <a:endParaRPr lang="en-US" dirty="0"/>
                    </a:p>
                  </a:txBody>
                  <a:tcPr/>
                </a:tc>
                <a:tc>
                  <a:txBody>
                    <a:bodyPr/>
                    <a:lstStyle/>
                    <a:p>
                      <a:r>
                        <a:rPr lang="en-IN" dirty="0" err="1" smtClean="0"/>
                        <a:t>Veno</a:t>
                      </a:r>
                      <a:r>
                        <a:rPr lang="en-IN" dirty="0" smtClean="0"/>
                        <a:t> </a:t>
                      </a:r>
                      <a:r>
                        <a:rPr lang="en-IN" dirty="0" err="1" smtClean="0"/>
                        <a:t>atrial</a:t>
                      </a:r>
                      <a:endParaRPr lang="en-US" dirty="0"/>
                    </a:p>
                  </a:txBody>
                  <a:tcPr/>
                </a:tc>
                <a:tc>
                  <a:txBody>
                    <a:bodyPr/>
                    <a:lstStyle/>
                    <a:p>
                      <a:r>
                        <a:rPr lang="en-IN" dirty="0" smtClean="0"/>
                        <a:t>Increased venous return</a:t>
                      </a:r>
                      <a:endParaRPr lang="en-US" dirty="0"/>
                    </a:p>
                  </a:txBody>
                  <a:tcPr/>
                </a:tc>
                <a:tc>
                  <a:txBody>
                    <a:bodyPr/>
                    <a:lstStyle/>
                    <a:p>
                      <a:r>
                        <a:rPr lang="en-IN" dirty="0" smtClean="0"/>
                        <a:t>Increased</a:t>
                      </a:r>
                      <a:endParaRPr lang="en-US" dirty="0"/>
                    </a:p>
                  </a:txBody>
                  <a:tcPr/>
                </a:tc>
                <a:tc>
                  <a:txBody>
                    <a:bodyPr/>
                    <a:lstStyle/>
                    <a:p>
                      <a:r>
                        <a:rPr lang="en-IN" dirty="0" smtClean="0"/>
                        <a:t>Decreased</a:t>
                      </a:r>
                      <a:endParaRPr lang="en-US" dirty="0"/>
                    </a:p>
                  </a:txBody>
                  <a:tcPr/>
                </a:tc>
              </a:tr>
            </a:tbl>
          </a:graphicData>
        </a:graphic>
      </p:graphicFrame>
      <p:sp>
        <p:nvSpPr>
          <p:cNvPr id="5" name="TextBox 4"/>
          <p:cNvSpPr txBox="1"/>
          <p:nvPr/>
        </p:nvSpPr>
        <p:spPr>
          <a:xfrm>
            <a:off x="233266" y="3265714"/>
            <a:ext cx="11765902" cy="3046988"/>
          </a:xfrm>
          <a:prstGeom prst="rect">
            <a:avLst/>
          </a:prstGeom>
          <a:noFill/>
        </p:spPr>
        <p:txBody>
          <a:bodyPr wrap="square" rtlCol="0">
            <a:spAutoFit/>
          </a:bodyPr>
          <a:lstStyle/>
          <a:p>
            <a:pPr>
              <a:buFont typeface="Arial" pitchFamily="34" charset="0"/>
              <a:buChar char="•"/>
            </a:pPr>
            <a:r>
              <a:rPr lang="en-US" sz="2400" b="1" dirty="0" smtClean="0"/>
              <a:t>BARORECEPTOR FEEDBACK LOOP</a:t>
            </a:r>
            <a:r>
              <a:rPr lang="en-US" sz="2400" dirty="0" smtClean="0"/>
              <a:t>:</a:t>
            </a:r>
          </a:p>
          <a:p>
            <a:pPr>
              <a:buFont typeface="Arial" pitchFamily="34" charset="0"/>
              <a:buChar char="•"/>
            </a:pPr>
            <a:endParaRPr lang="en-US" sz="2400" dirty="0" smtClean="0"/>
          </a:p>
          <a:p>
            <a:pPr>
              <a:buFont typeface="Arial" pitchFamily="34" charset="0"/>
              <a:buChar char="•"/>
            </a:pPr>
            <a:r>
              <a:rPr lang="en-US" sz="2400" dirty="0" smtClean="0"/>
              <a:t>Sudden decrease in arterial pressure (For Ex: abrupt standing from supine position)</a:t>
            </a:r>
          </a:p>
          <a:p>
            <a:pPr>
              <a:buFont typeface="Arial" pitchFamily="34" charset="0"/>
              <a:buChar char="•"/>
            </a:pPr>
            <a:endParaRPr lang="en-US" sz="2400" dirty="0" smtClean="0"/>
          </a:p>
          <a:p>
            <a:pPr>
              <a:buFont typeface="Arial" pitchFamily="34" charset="0"/>
              <a:buChar char="•"/>
            </a:pPr>
            <a:r>
              <a:rPr lang="en-US" sz="2400" dirty="0" smtClean="0"/>
              <a:t> It Decreases </a:t>
            </a:r>
            <a:r>
              <a:rPr lang="en-US" sz="2400" dirty="0" err="1" smtClean="0"/>
              <a:t>Baroreceptor</a:t>
            </a:r>
            <a:r>
              <a:rPr lang="en-US" sz="2400" dirty="0" smtClean="0"/>
              <a:t> firing </a:t>
            </a:r>
            <a:r>
              <a:rPr lang="en-US" sz="2400" dirty="0" smtClean="0">
                <a:sym typeface="Wingdings" pitchFamily="2" charset="2"/>
              </a:rPr>
              <a:t> </a:t>
            </a:r>
            <a:r>
              <a:rPr lang="en-US" sz="2400" dirty="0" smtClean="0"/>
              <a:t>activating sympathetic nerves </a:t>
            </a:r>
            <a:r>
              <a:rPr lang="en-US" sz="2400" dirty="0" smtClean="0">
                <a:sym typeface="Wingdings" pitchFamily="2" charset="2"/>
              </a:rPr>
              <a:t> I</a:t>
            </a:r>
            <a:r>
              <a:rPr lang="en-US" sz="2400" dirty="0" smtClean="0"/>
              <a:t>nhibiting parasympathetic nerves. </a:t>
            </a:r>
          </a:p>
          <a:p>
            <a:pPr>
              <a:buFont typeface="Arial" pitchFamily="34" charset="0"/>
              <a:buChar char="•"/>
            </a:pPr>
            <a:endParaRPr lang="en-US" sz="2400" dirty="0" smtClean="0"/>
          </a:p>
          <a:p>
            <a:pPr>
              <a:buFont typeface="Arial" pitchFamily="34" charset="0"/>
              <a:buChar char="•"/>
            </a:pPr>
            <a:r>
              <a:rPr lang="en-US" sz="2400" dirty="0" smtClean="0"/>
              <a:t>This increases cardiac output and SVR which restores normal arterial pressure </a:t>
            </a:r>
            <a:endParaRPr lang="en-US" sz="24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555" y="169183"/>
            <a:ext cx="10515600" cy="782540"/>
          </a:xfrm>
        </p:spPr>
        <p:txBody>
          <a:bodyPr/>
          <a:lstStyle/>
          <a:p>
            <a:r>
              <a:rPr lang="en-US" dirty="0" smtClean="0"/>
              <a:t>                     VALSALVA INDEX</a:t>
            </a:r>
            <a:endParaRPr lang="en-US" dirty="0"/>
          </a:p>
        </p:txBody>
      </p:sp>
      <p:sp>
        <p:nvSpPr>
          <p:cNvPr id="3" name="Content Placeholder 2"/>
          <p:cNvSpPr>
            <a:spLocks noGrp="1"/>
          </p:cNvSpPr>
          <p:nvPr>
            <p:ph idx="1"/>
          </p:nvPr>
        </p:nvSpPr>
        <p:spPr>
          <a:xfrm>
            <a:off x="242595" y="895739"/>
            <a:ext cx="11691257" cy="5710334"/>
          </a:xfrm>
        </p:spPr>
        <p:txBody>
          <a:bodyPr/>
          <a:lstStyle/>
          <a:p>
            <a:r>
              <a:rPr lang="en-US" dirty="0" smtClean="0"/>
              <a:t>Maximum HR(Phase2)/Minimum HR(Phase4)</a:t>
            </a:r>
          </a:p>
          <a:p>
            <a:r>
              <a:rPr lang="en-US" dirty="0" smtClean="0"/>
              <a:t>Normal &gt;1.4</a:t>
            </a:r>
          </a:p>
          <a:p>
            <a:r>
              <a:rPr lang="en-US" dirty="0" smtClean="0"/>
              <a:t>Assesses Sympathetic system</a:t>
            </a:r>
          </a:p>
          <a:p>
            <a:endParaRPr lang="en-US" dirty="0" smtClean="0"/>
          </a:p>
          <a:p>
            <a:r>
              <a:rPr lang="en-US" dirty="0" smtClean="0"/>
              <a:t>Longest RR(Phase4)/ Shortest RR(Phase 2)</a:t>
            </a:r>
          </a:p>
          <a:p>
            <a:r>
              <a:rPr lang="en-US" dirty="0" smtClean="0"/>
              <a:t>Normal &gt;1.2</a:t>
            </a:r>
          </a:p>
          <a:p>
            <a:r>
              <a:rPr lang="en-US" dirty="0" smtClean="0"/>
              <a:t>Assesses Parasympathetic system</a:t>
            </a:r>
            <a:endParaRPr lang="en-US" dirty="0"/>
          </a:p>
        </p:txBody>
      </p:sp>
      <p:pic>
        <p:nvPicPr>
          <p:cNvPr id="4" name="Picture 3" descr="photo_2024-08-16_07-22-11 (2).jpg"/>
          <p:cNvPicPr>
            <a:picLocks noChangeAspect="1"/>
          </p:cNvPicPr>
          <p:nvPr/>
        </p:nvPicPr>
        <p:blipFill>
          <a:blip r:embed="rId2"/>
          <a:stretch>
            <a:fillRect/>
          </a:stretch>
        </p:blipFill>
        <p:spPr>
          <a:xfrm>
            <a:off x="1838130" y="4532234"/>
            <a:ext cx="6447455" cy="1966986"/>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853" y="169183"/>
            <a:ext cx="10515600" cy="931830"/>
          </a:xfrm>
        </p:spPr>
        <p:txBody>
          <a:bodyPr/>
          <a:lstStyle/>
          <a:p>
            <a:r>
              <a:rPr lang="en-US" dirty="0" smtClean="0"/>
              <a:t>              </a:t>
            </a:r>
            <a:r>
              <a:rPr lang="en-US" b="1" dirty="0" smtClean="0"/>
              <a:t>Square wave response</a:t>
            </a:r>
            <a:endParaRPr lang="en-US" b="1" dirty="0"/>
          </a:p>
        </p:txBody>
      </p:sp>
      <p:sp>
        <p:nvSpPr>
          <p:cNvPr id="3" name="Content Placeholder 2"/>
          <p:cNvSpPr>
            <a:spLocks noGrp="1"/>
          </p:cNvSpPr>
          <p:nvPr>
            <p:ph idx="1"/>
          </p:nvPr>
        </p:nvSpPr>
        <p:spPr>
          <a:xfrm>
            <a:off x="261257" y="1138335"/>
            <a:ext cx="11747241" cy="5094514"/>
          </a:xfrm>
        </p:spPr>
        <p:txBody>
          <a:bodyPr>
            <a:normAutofit/>
          </a:bodyPr>
          <a:lstStyle/>
          <a:p>
            <a:r>
              <a:rPr lang="en-US" dirty="0" smtClean="0"/>
              <a:t>Seen in situations were you cannot modify ventricular volume(CHF, ASD, CP, MS with PAH)</a:t>
            </a:r>
          </a:p>
          <a:p>
            <a:endParaRPr lang="en-US" dirty="0" smtClean="0"/>
          </a:p>
          <a:p>
            <a:r>
              <a:rPr lang="en-US" dirty="0" smtClean="0"/>
              <a:t>Phases I and III responses are normal(Mechanical)</a:t>
            </a:r>
          </a:p>
          <a:p>
            <a:endParaRPr lang="en-US" dirty="0" smtClean="0"/>
          </a:p>
          <a:p>
            <a:r>
              <a:rPr lang="en-US" dirty="0" smtClean="0"/>
              <a:t>Since there is no change in SV, </a:t>
            </a:r>
            <a:r>
              <a:rPr lang="en-US" dirty="0" err="1" smtClean="0"/>
              <a:t>baroreceptor</a:t>
            </a:r>
            <a:r>
              <a:rPr lang="en-US" dirty="0" smtClean="0"/>
              <a:t> stimulation </a:t>
            </a:r>
            <a:r>
              <a:rPr lang="en-US" dirty="0" err="1" smtClean="0"/>
              <a:t>doesnot</a:t>
            </a:r>
            <a:r>
              <a:rPr lang="en-US" dirty="0" smtClean="0"/>
              <a:t> happen</a:t>
            </a:r>
            <a:r>
              <a:rPr lang="en-US" dirty="0" smtClean="0">
                <a:sym typeface="Wingdings" pitchFamily="2" charset="2"/>
              </a:rPr>
              <a:t> No autonomic stimulation</a:t>
            </a:r>
          </a:p>
          <a:p>
            <a:endParaRPr lang="en-US" dirty="0" smtClean="0"/>
          </a:p>
          <a:p>
            <a:endParaRPr lang="en-US" dirty="0" smtClean="0"/>
          </a:p>
          <a:p>
            <a:pPr>
              <a:buNone/>
            </a:pPr>
            <a:endParaRPr lang="en-US" dirty="0"/>
          </a:p>
        </p:txBody>
      </p:sp>
      <p:pic>
        <p:nvPicPr>
          <p:cNvPr id="4" name="Picture 2"/>
          <p:cNvPicPr>
            <a:picLocks noChangeAspect="1" noChangeArrowheads="1"/>
          </p:cNvPicPr>
          <p:nvPr/>
        </p:nvPicPr>
        <p:blipFill>
          <a:blip r:embed="rId2"/>
          <a:srcRect/>
          <a:stretch>
            <a:fillRect/>
          </a:stretch>
        </p:blipFill>
        <p:spPr bwMode="auto">
          <a:xfrm>
            <a:off x="653287" y="4546301"/>
            <a:ext cx="5047717" cy="2178478"/>
          </a:xfrm>
          <a:prstGeom prst="rect">
            <a:avLst/>
          </a:prstGeom>
          <a:noFill/>
          <a:ln w="9525">
            <a:noFill/>
            <a:miter lim="800000"/>
            <a:headEnd/>
            <a:tailEnd/>
          </a:ln>
          <a:effectLst/>
        </p:spPr>
      </p:pic>
      <p:pic>
        <p:nvPicPr>
          <p:cNvPr id="5" name="Picture 4" descr="photo_2024-08-16_09-38-24.jpg"/>
          <p:cNvPicPr>
            <a:picLocks noChangeAspect="1"/>
          </p:cNvPicPr>
          <p:nvPr/>
        </p:nvPicPr>
        <p:blipFill>
          <a:blip r:embed="rId3"/>
          <a:srcRect l="19898" t="11180" r="20035" b="19303"/>
          <a:stretch>
            <a:fillRect/>
          </a:stretch>
        </p:blipFill>
        <p:spPr>
          <a:xfrm>
            <a:off x="6391468" y="4142793"/>
            <a:ext cx="4945226" cy="2575370"/>
          </a:xfrm>
          <a:prstGeom prst="rect">
            <a:avLst/>
          </a:prstGeom>
        </p:spPr>
      </p:pic>
      <p:sp>
        <p:nvSpPr>
          <p:cNvPr id="6" name="TextBox 5"/>
          <p:cNvSpPr txBox="1"/>
          <p:nvPr/>
        </p:nvSpPr>
        <p:spPr>
          <a:xfrm>
            <a:off x="10888824" y="4096139"/>
            <a:ext cx="690466" cy="369332"/>
          </a:xfrm>
          <a:prstGeom prst="rect">
            <a:avLst/>
          </a:prstGeom>
          <a:solidFill>
            <a:schemeClr val="bg1"/>
          </a:solidFill>
        </p:spPr>
        <p:txBody>
          <a:bodyPr wrap="square" rtlCol="0">
            <a:spAutoFit/>
          </a:bodyPr>
          <a:lstStyle/>
          <a:p>
            <a:r>
              <a:rPr lang="en-IN" dirty="0" smtClean="0"/>
              <a:t>.</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918" y="3439820"/>
            <a:ext cx="10515600" cy="3147591"/>
          </a:xfrm>
        </p:spPr>
        <p:txBody>
          <a:bodyPr/>
          <a:lstStyle/>
          <a:p>
            <a:pPr marL="514350" indent="-514350"/>
            <a:r>
              <a:rPr lang="en-US" dirty="0" smtClean="0"/>
              <a:t>Persistent elevation of systolic and diastolic pressure with no change in heart rate. </a:t>
            </a:r>
          </a:p>
          <a:p>
            <a:pPr marL="514350" indent="-514350"/>
            <a:r>
              <a:rPr lang="en-US" dirty="0" smtClean="0"/>
              <a:t>There is no overshoot of blood pressure and no </a:t>
            </a:r>
            <a:r>
              <a:rPr lang="en-US" dirty="0" err="1" smtClean="0"/>
              <a:t>bradycardia</a:t>
            </a:r>
            <a:r>
              <a:rPr lang="en-US" dirty="0" smtClean="0"/>
              <a:t> when straining is stopped. </a:t>
            </a:r>
          </a:p>
          <a:p>
            <a:pPr marL="514350" indent="-514350"/>
            <a:r>
              <a:rPr lang="en-US" dirty="0" smtClean="0"/>
              <a:t>Absence of </a:t>
            </a:r>
            <a:r>
              <a:rPr lang="en-US" dirty="0" err="1" smtClean="0"/>
              <a:t>bradycardia</a:t>
            </a:r>
            <a:r>
              <a:rPr lang="en-US" dirty="0" smtClean="0"/>
              <a:t> at the end of </a:t>
            </a:r>
            <a:r>
              <a:rPr lang="en-US" dirty="0" err="1" smtClean="0"/>
              <a:t>proceduce</a:t>
            </a:r>
            <a:r>
              <a:rPr lang="en-US" dirty="0" smtClean="0"/>
              <a:t> is the easiest sign to detect</a:t>
            </a:r>
          </a:p>
          <a:p>
            <a:endParaRPr lang="en-US" dirty="0"/>
          </a:p>
        </p:txBody>
      </p:sp>
      <p:pic>
        <p:nvPicPr>
          <p:cNvPr id="6" name="Picture 2"/>
          <p:cNvPicPr>
            <a:picLocks noGrp="1" noChangeAspect="1" noChangeArrowheads="1"/>
          </p:cNvPicPr>
          <p:nvPr>
            <p:ph idx="1"/>
          </p:nvPr>
        </p:nvPicPr>
        <p:blipFill>
          <a:blip r:embed="rId2"/>
          <a:srcRect/>
          <a:stretch>
            <a:fillRect/>
          </a:stretch>
        </p:blipFill>
        <p:spPr bwMode="auto">
          <a:xfrm>
            <a:off x="1822839" y="0"/>
            <a:ext cx="7815684" cy="2952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srcRect/>
          <a:stretch>
            <a:fillRect/>
          </a:stretch>
        </p:blipFill>
        <p:spPr bwMode="auto">
          <a:xfrm>
            <a:off x="1890764" y="248751"/>
            <a:ext cx="7925040" cy="646823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862" y="113200"/>
            <a:ext cx="10515600" cy="903838"/>
          </a:xfrm>
        </p:spPr>
        <p:txBody>
          <a:bodyPr/>
          <a:lstStyle/>
          <a:p>
            <a:r>
              <a:rPr lang="en-US" dirty="0" smtClean="0"/>
              <a:t>                    </a:t>
            </a:r>
            <a:r>
              <a:rPr lang="en-US" b="1" dirty="0" smtClean="0"/>
              <a:t>Muller maneuver</a:t>
            </a:r>
            <a:endParaRPr lang="en-US" b="1" dirty="0"/>
          </a:p>
        </p:txBody>
      </p:sp>
      <p:sp>
        <p:nvSpPr>
          <p:cNvPr id="3" name="Content Placeholder 2"/>
          <p:cNvSpPr>
            <a:spLocks noGrp="1"/>
          </p:cNvSpPr>
          <p:nvPr>
            <p:ph idx="1"/>
          </p:nvPr>
        </p:nvSpPr>
        <p:spPr>
          <a:xfrm>
            <a:off x="279918" y="839755"/>
            <a:ext cx="11709920" cy="5887616"/>
          </a:xfrm>
        </p:spPr>
        <p:txBody>
          <a:bodyPr>
            <a:normAutofit fontScale="77500" lnSpcReduction="20000"/>
          </a:bodyPr>
          <a:lstStyle/>
          <a:p>
            <a:r>
              <a:rPr lang="en-US" sz="3100" dirty="0" smtClean="0"/>
              <a:t>The Muller’s maneuver is the converse of the </a:t>
            </a:r>
            <a:r>
              <a:rPr lang="en-US" sz="3100" dirty="0" err="1" smtClean="0"/>
              <a:t>Valsalva</a:t>
            </a:r>
            <a:r>
              <a:rPr lang="en-US" sz="3100" dirty="0" smtClean="0"/>
              <a:t> maneuver. </a:t>
            </a:r>
          </a:p>
          <a:p>
            <a:endParaRPr lang="en-US" sz="3100" dirty="0" smtClean="0"/>
          </a:p>
          <a:p>
            <a:r>
              <a:rPr lang="en-US" sz="3100" dirty="0" smtClean="0"/>
              <a:t>It consists of forced inspiration against closed glottis i.e. with closed nose and firmly sealed mouth for about 10 s. </a:t>
            </a:r>
          </a:p>
          <a:p>
            <a:pPr>
              <a:buNone/>
            </a:pPr>
            <a:endParaRPr lang="en-US" sz="3100" dirty="0" smtClean="0"/>
          </a:p>
          <a:p>
            <a:r>
              <a:rPr lang="en-US" sz="3100" dirty="0" smtClean="0"/>
              <a:t>As this maneuver exaggerates the </a:t>
            </a:r>
            <a:r>
              <a:rPr lang="en-US" sz="3100" dirty="0" err="1" smtClean="0"/>
              <a:t>inspiratory</a:t>
            </a:r>
            <a:r>
              <a:rPr lang="en-US" sz="3100" dirty="0" smtClean="0"/>
              <a:t> effort </a:t>
            </a:r>
            <a:r>
              <a:rPr lang="en-US" sz="3100" dirty="0" smtClean="0">
                <a:sym typeface="Wingdings" pitchFamily="2" charset="2"/>
              </a:rPr>
              <a:t></a:t>
            </a:r>
            <a:r>
              <a:rPr lang="en-IN" sz="3100" dirty="0" smtClean="0"/>
              <a:t>Reduced </a:t>
            </a:r>
            <a:r>
              <a:rPr lang="en-IN" sz="3100" dirty="0" err="1" smtClean="0"/>
              <a:t>intrathoracic</a:t>
            </a:r>
            <a:r>
              <a:rPr lang="en-IN" sz="3100" dirty="0" smtClean="0"/>
              <a:t> pressure</a:t>
            </a:r>
            <a:r>
              <a:rPr lang="en-IN" sz="3100" dirty="0" smtClean="0">
                <a:sym typeface="Wingdings" pitchFamily="2" charset="2"/>
              </a:rPr>
              <a:t> Venous return increases</a:t>
            </a:r>
          </a:p>
          <a:p>
            <a:endParaRPr lang="en-US" sz="3100" dirty="0" smtClean="0"/>
          </a:p>
          <a:p>
            <a:r>
              <a:rPr lang="en-US" sz="3100" dirty="0" smtClean="0"/>
              <a:t>S2 split is widened, RV S3 and S4 are accentuated</a:t>
            </a:r>
          </a:p>
          <a:p>
            <a:endParaRPr lang="en-US" sz="3100" dirty="0" smtClean="0"/>
          </a:p>
          <a:p>
            <a:r>
              <a:rPr lang="en-US" sz="3100" dirty="0" smtClean="0"/>
              <a:t>All right sided murmurs are augmented</a:t>
            </a:r>
          </a:p>
          <a:p>
            <a:endParaRPr lang="en-US" sz="3100" dirty="0" smtClean="0"/>
          </a:p>
          <a:p>
            <a:r>
              <a:rPr lang="en-IN" sz="3100" dirty="0" smtClean="0">
                <a:sym typeface="Wingdings" pitchFamily="2" charset="2"/>
              </a:rPr>
              <a:t>This </a:t>
            </a:r>
            <a:r>
              <a:rPr lang="en-IN" sz="3100" dirty="0" err="1" smtClean="0">
                <a:sym typeface="Wingdings" pitchFamily="2" charset="2"/>
              </a:rPr>
              <a:t>maneuver</a:t>
            </a:r>
            <a:r>
              <a:rPr lang="en-IN" sz="3100" dirty="0" smtClean="0">
                <a:sym typeface="Wingdings" pitchFamily="2" charset="2"/>
              </a:rPr>
              <a:t> cause Increase in  pulmonary artery flow with decrease in  pulmonary venous pressure</a:t>
            </a:r>
          </a:p>
          <a:p>
            <a:endParaRPr lang="en-IN" sz="3100" dirty="0" smtClean="0">
              <a:sym typeface="Wingdings" pitchFamily="2" charset="2"/>
            </a:endParaRPr>
          </a:p>
          <a:p>
            <a:r>
              <a:rPr lang="en-IN" sz="3100" dirty="0" smtClean="0">
                <a:sym typeface="Wingdings" pitchFamily="2" charset="2"/>
              </a:rPr>
              <a:t>Augments the continuous </a:t>
            </a:r>
            <a:r>
              <a:rPr lang="en-IN" sz="3100" dirty="0" err="1" smtClean="0">
                <a:sym typeface="Wingdings" pitchFamily="2" charset="2"/>
              </a:rPr>
              <a:t>murmer</a:t>
            </a:r>
            <a:r>
              <a:rPr lang="en-IN" sz="3100" dirty="0" smtClean="0">
                <a:sym typeface="Wingdings" pitchFamily="2" charset="2"/>
              </a:rPr>
              <a:t> of Pulmonary AVF</a:t>
            </a:r>
            <a:endParaRPr lang="en-US" sz="3100" dirty="0" smtClean="0"/>
          </a:p>
          <a:p>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rcRect l="1628"/>
          <a:stretch>
            <a:fillRect/>
          </a:stretch>
        </p:blipFill>
        <p:spPr bwMode="auto">
          <a:xfrm>
            <a:off x="858417" y="136784"/>
            <a:ext cx="9862457" cy="648881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596" y="187844"/>
            <a:ext cx="10515600" cy="670573"/>
          </a:xfrm>
        </p:spPr>
        <p:txBody>
          <a:bodyPr>
            <a:normAutofit fontScale="90000"/>
          </a:bodyPr>
          <a:lstStyle/>
          <a:p>
            <a:r>
              <a:rPr lang="en-US" dirty="0" smtClean="0"/>
              <a:t>                          </a:t>
            </a:r>
            <a:r>
              <a:rPr lang="en-US" b="1" dirty="0" smtClean="0"/>
              <a:t>Isometric exercise</a:t>
            </a:r>
            <a:endParaRPr lang="en-US" b="1" dirty="0"/>
          </a:p>
        </p:txBody>
      </p:sp>
      <p:sp>
        <p:nvSpPr>
          <p:cNvPr id="3" name="Content Placeholder 2"/>
          <p:cNvSpPr>
            <a:spLocks noGrp="1"/>
          </p:cNvSpPr>
          <p:nvPr>
            <p:ph idx="1"/>
          </p:nvPr>
        </p:nvSpPr>
        <p:spPr>
          <a:xfrm>
            <a:off x="345233" y="933061"/>
            <a:ext cx="11597951" cy="5756988"/>
          </a:xfrm>
        </p:spPr>
        <p:txBody>
          <a:bodyPr>
            <a:normAutofit fontScale="92500" lnSpcReduction="10000"/>
          </a:bodyPr>
          <a:lstStyle/>
          <a:p>
            <a:r>
              <a:rPr lang="en-US" dirty="0" smtClean="0"/>
              <a:t>It is done by sustained handgrip (Isometric handgrip exercise)</a:t>
            </a:r>
          </a:p>
          <a:p>
            <a:endParaRPr lang="en-US" dirty="0" smtClean="0"/>
          </a:p>
          <a:p>
            <a:r>
              <a:rPr lang="en-US" dirty="0" smtClean="0"/>
              <a:t>1.Ideally by using calibrated handgrip device simultaneously by both hands </a:t>
            </a:r>
          </a:p>
          <a:p>
            <a:r>
              <a:rPr lang="en-US" dirty="0" smtClean="0"/>
              <a:t>2. By pressing a hand ball simultaneously with both hands </a:t>
            </a:r>
          </a:p>
          <a:p>
            <a:r>
              <a:rPr lang="en-US" dirty="0" smtClean="0"/>
              <a:t> 3. By simply making a hand grip with both hands simultaneously </a:t>
            </a:r>
          </a:p>
          <a:p>
            <a:r>
              <a:rPr lang="en-US" dirty="0" smtClean="0"/>
              <a:t>4.Apply BP cuff on both arms and inflate it to 20mm above SBP</a:t>
            </a:r>
          </a:p>
          <a:p>
            <a:endParaRPr lang="en-US" dirty="0" smtClean="0"/>
          </a:p>
          <a:p>
            <a:r>
              <a:rPr lang="en-US" dirty="0" smtClean="0"/>
              <a:t> Sustained the for 20–30 s and  It should be simultaneously done by both hands</a:t>
            </a:r>
          </a:p>
          <a:p>
            <a:endParaRPr lang="en-US" dirty="0" smtClean="0"/>
          </a:p>
          <a:p>
            <a:r>
              <a:rPr lang="en-US" dirty="0" smtClean="0"/>
              <a:t>Inadvertently doing </a:t>
            </a:r>
            <a:r>
              <a:rPr lang="en-US" dirty="0" err="1" smtClean="0"/>
              <a:t>Valsalva</a:t>
            </a:r>
            <a:r>
              <a:rPr lang="en-US" dirty="0" smtClean="0"/>
              <a:t> maneuver during handgrip must be avoided </a:t>
            </a:r>
          </a:p>
          <a:p>
            <a:endParaRPr lang="en-US" dirty="0" smtClean="0"/>
          </a:p>
          <a:p>
            <a:r>
              <a:rPr lang="en-US" dirty="0" smtClean="0"/>
              <a:t> It should be avoided in patients with ventricular arrhythmias and myocardial ischemia</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162348" y="175920"/>
            <a:ext cx="5128110" cy="3662936"/>
          </a:xfrm>
          <a:prstGeom prst="rect">
            <a:avLst/>
          </a:prstGeom>
          <a:noFill/>
          <a:ln w="9525">
            <a:noFill/>
            <a:miter lim="800000"/>
            <a:headEnd/>
            <a:tailEnd/>
          </a:ln>
          <a:effectLst/>
        </p:spPr>
      </p:pic>
      <p:pic>
        <p:nvPicPr>
          <p:cNvPr id="3" name="Picture 2" descr="photo_2024-08-16_07-31-28 (2).jpg"/>
          <p:cNvPicPr>
            <a:picLocks noChangeAspect="1"/>
          </p:cNvPicPr>
          <p:nvPr/>
        </p:nvPicPr>
        <p:blipFill>
          <a:blip r:embed="rId3"/>
          <a:srcRect t="32925" r="2633" b="23129"/>
          <a:stretch>
            <a:fillRect/>
          </a:stretch>
        </p:blipFill>
        <p:spPr>
          <a:xfrm>
            <a:off x="6613844" y="289248"/>
            <a:ext cx="4358958" cy="2360645"/>
          </a:xfrm>
          <a:prstGeom prst="rect">
            <a:avLst/>
          </a:prstGeom>
        </p:spPr>
      </p:pic>
      <p:pic>
        <p:nvPicPr>
          <p:cNvPr id="4" name="Picture 3"/>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75051" y="3763077"/>
            <a:ext cx="3422508" cy="2889498"/>
          </a:xfrm>
          <a:prstGeom prst="rect">
            <a:avLst/>
          </a:prstGeom>
        </p:spPr>
      </p:pic>
      <p:pic>
        <p:nvPicPr>
          <p:cNvPr id="7170" name="Picture 2"/>
          <p:cNvPicPr>
            <a:picLocks noChangeAspect="1" noChangeArrowheads="1"/>
          </p:cNvPicPr>
          <p:nvPr/>
        </p:nvPicPr>
        <p:blipFill>
          <a:blip r:embed="rId5"/>
          <a:srcRect l="12164" t="2683" r="9826" b="8165"/>
          <a:stretch>
            <a:fillRect/>
          </a:stretch>
        </p:blipFill>
        <p:spPr bwMode="auto">
          <a:xfrm>
            <a:off x="5747656" y="2873828"/>
            <a:ext cx="5990253" cy="376956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b="1" dirty="0" smtClean="0"/>
              <a:t>Physiological effects</a:t>
            </a:r>
            <a:endParaRPr lang="en-US" b="1" dirty="0"/>
          </a:p>
        </p:txBody>
      </p:sp>
      <p:sp>
        <p:nvSpPr>
          <p:cNvPr id="3" name="Content Placeholder 2"/>
          <p:cNvSpPr>
            <a:spLocks noGrp="1"/>
          </p:cNvSpPr>
          <p:nvPr>
            <p:ph idx="1"/>
          </p:nvPr>
        </p:nvSpPr>
        <p:spPr/>
        <p:txBody>
          <a:bodyPr>
            <a:normAutofit/>
          </a:bodyPr>
          <a:lstStyle/>
          <a:p>
            <a:r>
              <a:rPr lang="en-US" dirty="0" smtClean="0"/>
              <a:t>Isometric handgrip results in transient but significant increase in sympathetic discharge </a:t>
            </a:r>
          </a:p>
          <a:p>
            <a:endParaRPr lang="en-US" dirty="0" smtClean="0"/>
          </a:p>
          <a:p>
            <a:pPr>
              <a:buNone/>
            </a:pPr>
            <a:r>
              <a:rPr lang="en-US" dirty="0" smtClean="0"/>
              <a:t>● Systemic vascular resistance (SVR) </a:t>
            </a:r>
          </a:p>
          <a:p>
            <a:pPr>
              <a:buNone/>
            </a:pPr>
            <a:r>
              <a:rPr lang="en-US" dirty="0" smtClean="0"/>
              <a:t>●Cardiac output</a:t>
            </a:r>
          </a:p>
          <a:p>
            <a:pPr>
              <a:buNone/>
            </a:pPr>
            <a:r>
              <a:rPr lang="en-US" dirty="0" smtClean="0"/>
              <a:t>●Heart rate</a:t>
            </a:r>
          </a:p>
          <a:p>
            <a:pPr>
              <a:buNone/>
            </a:pPr>
            <a:r>
              <a:rPr lang="en-US" dirty="0" smtClean="0"/>
              <a:t>● Arterial pressure (BP)</a:t>
            </a:r>
          </a:p>
          <a:p>
            <a:pPr>
              <a:buNone/>
            </a:pPr>
            <a:r>
              <a:rPr lang="en-US" dirty="0" smtClean="0"/>
              <a:t>● LV filling pressure and size</a:t>
            </a:r>
            <a:endParaRPr lang="en-US" dirty="0"/>
          </a:p>
        </p:txBody>
      </p:sp>
      <p:sp>
        <p:nvSpPr>
          <p:cNvPr id="4" name="Right Brace 3"/>
          <p:cNvSpPr/>
          <p:nvPr/>
        </p:nvSpPr>
        <p:spPr>
          <a:xfrm>
            <a:off x="6223518" y="3265714"/>
            <a:ext cx="961053" cy="242595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7156580" y="3862873"/>
            <a:ext cx="5035420" cy="1200329"/>
          </a:xfrm>
          <a:prstGeom prst="rect">
            <a:avLst/>
          </a:prstGeom>
          <a:noFill/>
        </p:spPr>
        <p:txBody>
          <a:bodyPr wrap="square" rtlCol="0">
            <a:spAutoFit/>
          </a:bodyPr>
          <a:lstStyle/>
          <a:p>
            <a:pPr>
              <a:buFont typeface="Arial" pitchFamily="34" charset="0"/>
              <a:buChar char="•"/>
            </a:pPr>
            <a:r>
              <a:rPr lang="en-IN" sz="2400" b="1" dirty="0" smtClean="0"/>
              <a:t>It mimics a </a:t>
            </a:r>
            <a:r>
              <a:rPr lang="en-IN" sz="2400" b="1" dirty="0" err="1" smtClean="0"/>
              <a:t>hyperdynamic</a:t>
            </a:r>
            <a:r>
              <a:rPr lang="en-IN" sz="2400" b="1" dirty="0" smtClean="0"/>
              <a:t> circulation </a:t>
            </a:r>
          </a:p>
          <a:p>
            <a:pPr>
              <a:buFont typeface="Arial" pitchFamily="34" charset="0"/>
              <a:buChar char="•"/>
            </a:pPr>
            <a:r>
              <a:rPr lang="en-IN" sz="2400" b="1" dirty="0" smtClean="0"/>
              <a:t>All the left sided events increase </a:t>
            </a:r>
          </a:p>
          <a:p>
            <a:pPr>
              <a:buFont typeface="Arial" pitchFamily="34" charset="0"/>
              <a:buChar char="•"/>
            </a:pPr>
            <a:r>
              <a:rPr lang="en-IN" sz="2400" b="1" dirty="0" smtClean="0">
                <a:solidFill>
                  <a:srgbClr val="FF0000"/>
                </a:solidFill>
              </a:rPr>
              <a:t>Except MVP, HOCM, AS</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5684" y="351387"/>
            <a:ext cx="11739467" cy="6375983"/>
          </a:xfrm>
        </p:spPr>
        <p:txBody>
          <a:bodyPr>
            <a:normAutofit fontScale="92500" lnSpcReduction="10000"/>
          </a:bodyPr>
          <a:lstStyle/>
          <a:p>
            <a:pPr>
              <a:buNone/>
            </a:pPr>
            <a:r>
              <a:rPr lang="en-US" b="1" dirty="0" smtClean="0"/>
              <a:t>   </a:t>
            </a:r>
            <a:r>
              <a:rPr lang="en-US" sz="3000" b="1" u="sng" dirty="0" smtClean="0"/>
              <a:t>Effects on the murmurs</a:t>
            </a:r>
            <a:endParaRPr lang="en-US" b="1" u="sng" dirty="0" smtClean="0"/>
          </a:p>
          <a:p>
            <a:pPr>
              <a:buNone/>
            </a:pPr>
            <a:endParaRPr lang="en-US" b="1" dirty="0" smtClean="0"/>
          </a:p>
          <a:p>
            <a:r>
              <a:rPr lang="en-US" dirty="0" err="1" smtClean="0"/>
              <a:t>Murmer</a:t>
            </a:r>
            <a:r>
              <a:rPr lang="en-US" dirty="0" smtClean="0"/>
              <a:t> of AS is diminished as a result of reduction of pressure gradient across the aortic valve due to an increase in arterial pressure and SVR</a:t>
            </a:r>
          </a:p>
          <a:p>
            <a:endParaRPr lang="en-IN" dirty="0" smtClean="0"/>
          </a:p>
          <a:p>
            <a:r>
              <a:rPr lang="en-US" dirty="0" smtClean="0"/>
              <a:t>As a result of increased LV volume and size </a:t>
            </a:r>
          </a:p>
          <a:p>
            <a:pPr>
              <a:buNone/>
            </a:pPr>
            <a:r>
              <a:rPr lang="en-US" dirty="0" smtClean="0"/>
              <a:t>      a)Systolic </a:t>
            </a:r>
            <a:r>
              <a:rPr lang="en-US" dirty="0" err="1" smtClean="0"/>
              <a:t>murmer</a:t>
            </a:r>
            <a:r>
              <a:rPr lang="en-US" dirty="0" smtClean="0"/>
              <a:t>  of HOCM diminishes</a:t>
            </a:r>
          </a:p>
          <a:p>
            <a:pPr>
              <a:buNone/>
            </a:pPr>
            <a:r>
              <a:rPr lang="en-IN" dirty="0" smtClean="0"/>
              <a:t>      b)</a:t>
            </a:r>
            <a:r>
              <a:rPr lang="en-US" dirty="0" smtClean="0"/>
              <a:t>Mid systolic click and late Systolic </a:t>
            </a:r>
            <a:r>
              <a:rPr lang="en-US" dirty="0" err="1" smtClean="0"/>
              <a:t>murmer</a:t>
            </a:r>
            <a:r>
              <a:rPr lang="en-US" dirty="0" smtClean="0"/>
              <a:t> of MVP are delayed due to decrease in </a:t>
            </a:r>
            <a:r>
              <a:rPr lang="en-US" dirty="0" err="1" smtClean="0"/>
              <a:t>prolapse</a:t>
            </a:r>
            <a:endParaRPr lang="en-US" dirty="0" smtClean="0"/>
          </a:p>
          <a:p>
            <a:endParaRPr lang="en-US" b="1" dirty="0" smtClean="0"/>
          </a:p>
          <a:p>
            <a:r>
              <a:rPr lang="en-US" dirty="0" smtClean="0"/>
              <a:t>Diastolic </a:t>
            </a:r>
            <a:r>
              <a:rPr lang="en-US" dirty="0" err="1" smtClean="0"/>
              <a:t>Murmer</a:t>
            </a:r>
            <a:r>
              <a:rPr lang="en-US" dirty="0" smtClean="0"/>
              <a:t>  of MS becomes louder due to the increased cardiac output</a:t>
            </a:r>
          </a:p>
          <a:p>
            <a:endParaRPr lang="en-US" dirty="0" smtClean="0"/>
          </a:p>
          <a:p>
            <a:r>
              <a:rPr lang="en-US" dirty="0" smtClean="0"/>
              <a:t>Accentuation of </a:t>
            </a:r>
            <a:r>
              <a:rPr lang="en-US" dirty="0" err="1" smtClean="0"/>
              <a:t>murmers</a:t>
            </a:r>
            <a:r>
              <a:rPr lang="en-US" dirty="0" smtClean="0"/>
              <a:t> of AR and  MR and VSD due to increased systemic vascular resistance. </a:t>
            </a:r>
          </a:p>
          <a:p>
            <a:pPr>
              <a:buNone/>
            </a:pP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hoto_2024-08-18_11-06-06.jpg"/>
          <p:cNvPicPr>
            <a:picLocks noGrp="1" noChangeAspect="1"/>
          </p:cNvPicPr>
          <p:nvPr>
            <p:ph idx="1"/>
          </p:nvPr>
        </p:nvPicPr>
        <p:blipFill>
          <a:blip r:embed="rId2"/>
          <a:stretch>
            <a:fillRect/>
          </a:stretch>
        </p:blipFill>
        <p:spPr>
          <a:xfrm>
            <a:off x="6952541" y="155445"/>
            <a:ext cx="4188210" cy="2932472"/>
          </a:xfrm>
        </p:spPr>
      </p:pic>
      <p:pic>
        <p:nvPicPr>
          <p:cNvPr id="6" name="Picture 5" descr="photo_2024-08-18_11-06-06 (3).jpg"/>
          <p:cNvPicPr>
            <a:picLocks noChangeAspect="1"/>
          </p:cNvPicPr>
          <p:nvPr/>
        </p:nvPicPr>
        <p:blipFill>
          <a:blip r:embed="rId3"/>
          <a:stretch>
            <a:fillRect/>
          </a:stretch>
        </p:blipFill>
        <p:spPr>
          <a:xfrm>
            <a:off x="185058" y="0"/>
            <a:ext cx="4797489" cy="4200773"/>
          </a:xfrm>
          <a:prstGeom prst="rect">
            <a:avLst/>
          </a:prstGeom>
        </p:spPr>
      </p:pic>
      <p:pic>
        <p:nvPicPr>
          <p:cNvPr id="7" name="Picture 6" descr="photo_2024-08-18_11-06-20.jpg"/>
          <p:cNvPicPr>
            <a:picLocks noChangeAspect="1"/>
          </p:cNvPicPr>
          <p:nvPr/>
        </p:nvPicPr>
        <p:blipFill>
          <a:blip r:embed="rId4"/>
          <a:stretch>
            <a:fillRect/>
          </a:stretch>
        </p:blipFill>
        <p:spPr>
          <a:xfrm>
            <a:off x="5819599" y="3163079"/>
            <a:ext cx="5983625" cy="3694921"/>
          </a:xfrm>
          <a:prstGeom prst="rect">
            <a:avLst/>
          </a:prstGeom>
        </p:spPr>
      </p:pic>
      <p:pic>
        <p:nvPicPr>
          <p:cNvPr id="8" name="Picture 7" descr="photo_2024-08-18_11-14-40.jpg"/>
          <p:cNvPicPr>
            <a:picLocks noChangeAspect="1"/>
          </p:cNvPicPr>
          <p:nvPr/>
        </p:nvPicPr>
        <p:blipFill>
          <a:blip r:embed="rId5"/>
          <a:srcRect t="32925" r="-88" b="36191"/>
          <a:stretch>
            <a:fillRect/>
          </a:stretch>
        </p:blipFill>
        <p:spPr>
          <a:xfrm>
            <a:off x="606100" y="4216103"/>
            <a:ext cx="3965900" cy="2501937"/>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70" y="253158"/>
            <a:ext cx="10515600" cy="707895"/>
          </a:xfrm>
        </p:spPr>
        <p:txBody>
          <a:bodyPr/>
          <a:lstStyle/>
          <a:p>
            <a:r>
              <a:rPr lang="en-IN" dirty="0" smtClean="0"/>
              <a:t>      Clinical importance-AS V/S MR</a:t>
            </a:r>
            <a:endParaRPr lang="en-US" dirty="0"/>
          </a:p>
        </p:txBody>
      </p:sp>
      <p:sp>
        <p:nvSpPr>
          <p:cNvPr id="3" name="Content Placeholder 2"/>
          <p:cNvSpPr>
            <a:spLocks noGrp="1"/>
          </p:cNvSpPr>
          <p:nvPr>
            <p:ph idx="1"/>
          </p:nvPr>
        </p:nvSpPr>
        <p:spPr>
          <a:xfrm>
            <a:off x="438539" y="1632856"/>
            <a:ext cx="11318032" cy="4954555"/>
          </a:xfrm>
        </p:spPr>
        <p:txBody>
          <a:bodyPr/>
          <a:lstStyle/>
          <a:p>
            <a:r>
              <a:rPr lang="en-IN" dirty="0" smtClean="0"/>
              <a:t>AS </a:t>
            </a:r>
            <a:r>
              <a:rPr lang="en-IN" dirty="0" err="1" smtClean="0"/>
              <a:t>murmer</a:t>
            </a:r>
            <a:r>
              <a:rPr lang="en-IN" dirty="0" smtClean="0"/>
              <a:t> decreases and MR </a:t>
            </a:r>
            <a:r>
              <a:rPr lang="en-IN" dirty="0" err="1" smtClean="0"/>
              <a:t>murmer</a:t>
            </a:r>
            <a:r>
              <a:rPr lang="en-IN" dirty="0" smtClean="0"/>
              <a:t> increases as SVR is increased</a:t>
            </a:r>
            <a:endParaRPr lang="en-US" dirty="0"/>
          </a:p>
        </p:txBody>
      </p:sp>
      <p:pic>
        <p:nvPicPr>
          <p:cNvPr id="4" name="Content Placeholder 2" descr="photo_2024-08-16_17-25-24.jpg"/>
          <p:cNvPicPr>
            <a:picLocks noChangeAspect="1"/>
          </p:cNvPicPr>
          <p:nvPr/>
        </p:nvPicPr>
        <p:blipFill>
          <a:blip r:embed="rId2"/>
          <a:srcRect l="19572" t="57080" r="11748" b="5577"/>
          <a:stretch>
            <a:fillRect/>
          </a:stretch>
        </p:blipFill>
        <p:spPr>
          <a:xfrm>
            <a:off x="279918" y="2612571"/>
            <a:ext cx="11440567" cy="349898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srcRect/>
          <a:stretch>
            <a:fillRect/>
          </a:stretch>
        </p:blipFill>
        <p:spPr bwMode="auto">
          <a:xfrm>
            <a:off x="1120173" y="251926"/>
            <a:ext cx="9040863" cy="64276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8" y="131861"/>
            <a:ext cx="11905862" cy="810532"/>
          </a:xfrm>
        </p:spPr>
        <p:txBody>
          <a:bodyPr/>
          <a:lstStyle/>
          <a:p>
            <a:r>
              <a:rPr lang="en-US" b="1" dirty="0" smtClean="0"/>
              <a:t>Changes in cardiac cycle length due to arrhythmias</a:t>
            </a:r>
            <a:endParaRPr lang="en-US" b="1" dirty="0"/>
          </a:p>
        </p:txBody>
      </p:sp>
      <p:sp>
        <p:nvSpPr>
          <p:cNvPr id="3" name="Content Placeholder 2"/>
          <p:cNvSpPr>
            <a:spLocks noGrp="1"/>
          </p:cNvSpPr>
          <p:nvPr>
            <p:ph idx="1"/>
          </p:nvPr>
        </p:nvSpPr>
        <p:spPr>
          <a:xfrm>
            <a:off x="326571" y="1156996"/>
            <a:ext cx="11541968" cy="5430416"/>
          </a:xfrm>
        </p:spPr>
        <p:txBody>
          <a:bodyPr>
            <a:normAutofit lnSpcReduction="10000"/>
          </a:bodyPr>
          <a:lstStyle/>
          <a:p>
            <a:r>
              <a:rPr lang="en-US" dirty="0" smtClean="0"/>
              <a:t>VPC and </a:t>
            </a:r>
            <a:r>
              <a:rPr lang="en-US" dirty="0" err="1" smtClean="0"/>
              <a:t>Atrial</a:t>
            </a:r>
            <a:r>
              <a:rPr lang="en-US" dirty="0" smtClean="0"/>
              <a:t> fibrillation</a:t>
            </a:r>
          </a:p>
          <a:p>
            <a:endParaRPr lang="en-US" dirty="0" smtClean="0"/>
          </a:p>
          <a:p>
            <a:r>
              <a:rPr lang="en-US" dirty="0" smtClean="0"/>
              <a:t> During the compensatory pause that follows a VPC or following a longer cycle lengths in </a:t>
            </a:r>
            <a:r>
              <a:rPr lang="en-US" dirty="0" err="1" smtClean="0"/>
              <a:t>atrial</a:t>
            </a:r>
            <a:r>
              <a:rPr lang="en-US" dirty="0" smtClean="0"/>
              <a:t> fibrillation, there is</a:t>
            </a:r>
          </a:p>
          <a:p>
            <a:endParaRPr lang="en-US" dirty="0" smtClean="0"/>
          </a:p>
          <a:p>
            <a:r>
              <a:rPr lang="en-US" dirty="0" smtClean="0"/>
              <a:t>An increase in the ventricular filling and ventricular size</a:t>
            </a:r>
          </a:p>
          <a:p>
            <a:endParaRPr lang="en-US" dirty="0" smtClean="0"/>
          </a:p>
          <a:p>
            <a:r>
              <a:rPr lang="en-US" dirty="0" smtClean="0"/>
              <a:t>There is secondary augmentation of ventricular contractility of during next beat and transient elevation of the arterial pressure.</a:t>
            </a:r>
          </a:p>
          <a:p>
            <a:pPr>
              <a:buNone/>
            </a:pPr>
            <a:endParaRPr lang="en-US" dirty="0" smtClean="0"/>
          </a:p>
          <a:p>
            <a:r>
              <a:rPr lang="en-US" dirty="0" smtClean="0"/>
              <a:t>The same observations may be made during transient slowing of the sinus rate by light carotid sinus pressure</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45" y="587828"/>
            <a:ext cx="11243388" cy="6055567"/>
          </a:xfrm>
        </p:spPr>
        <p:txBody>
          <a:bodyPr>
            <a:normAutofit fontScale="92500" lnSpcReduction="20000"/>
          </a:bodyPr>
          <a:lstStyle/>
          <a:p>
            <a:r>
              <a:rPr lang="en-US" b="1" dirty="0" smtClean="0"/>
              <a:t>Effects of cycle length changes on murmurs:</a:t>
            </a:r>
          </a:p>
          <a:p>
            <a:pPr>
              <a:buNone/>
            </a:pPr>
            <a:r>
              <a:rPr lang="en-US" dirty="0" smtClean="0"/>
              <a:t> </a:t>
            </a:r>
          </a:p>
          <a:p>
            <a:r>
              <a:rPr lang="en-US" dirty="0" smtClean="0"/>
              <a:t>Systolic </a:t>
            </a:r>
            <a:r>
              <a:rPr lang="en-US" dirty="0" err="1" smtClean="0"/>
              <a:t>murmer</a:t>
            </a:r>
            <a:r>
              <a:rPr lang="en-US" dirty="0" smtClean="0"/>
              <a:t> of AS and PS accentuate due to increased ventricular filling and contractility.</a:t>
            </a:r>
          </a:p>
          <a:p>
            <a:endParaRPr lang="en-US" dirty="0" smtClean="0"/>
          </a:p>
          <a:p>
            <a:r>
              <a:rPr lang="en-US" dirty="0" smtClean="0"/>
              <a:t>EDM of AR becomes louder due to transient elevation in the arterial pressure</a:t>
            </a:r>
          </a:p>
          <a:p>
            <a:pPr>
              <a:buNone/>
            </a:pPr>
            <a:r>
              <a:rPr lang="en-US" dirty="0" smtClean="0"/>
              <a:t> </a:t>
            </a:r>
          </a:p>
          <a:p>
            <a:r>
              <a:rPr lang="en-IN" dirty="0" smtClean="0">
                <a:solidFill>
                  <a:srgbClr val="FF0000"/>
                </a:solidFill>
                <a:sym typeface="Wingdings" pitchFamily="2" charset="2"/>
              </a:rPr>
              <a:t>In </a:t>
            </a:r>
            <a:r>
              <a:rPr lang="en-IN" dirty="0" err="1" smtClean="0">
                <a:solidFill>
                  <a:srgbClr val="FF0000"/>
                </a:solidFill>
                <a:sym typeface="Wingdings" pitchFamily="2" charset="2"/>
              </a:rPr>
              <a:t>HOCMFollowing</a:t>
            </a:r>
            <a:r>
              <a:rPr lang="en-IN" dirty="0" smtClean="0">
                <a:solidFill>
                  <a:srgbClr val="FF0000"/>
                </a:solidFill>
                <a:sym typeface="Wingdings" pitchFamily="2" charset="2"/>
              </a:rPr>
              <a:t> ectopic Ventricular filling is more  cavity size is more</a:t>
            </a:r>
          </a:p>
          <a:p>
            <a:r>
              <a:rPr lang="en-IN" dirty="0" smtClean="0">
                <a:solidFill>
                  <a:srgbClr val="FF0000"/>
                </a:solidFill>
                <a:sym typeface="Wingdings" pitchFamily="2" charset="2"/>
              </a:rPr>
              <a:t>But the force of contraction </a:t>
            </a:r>
            <a:r>
              <a:rPr lang="en-IN" dirty="0" err="1" smtClean="0">
                <a:solidFill>
                  <a:srgbClr val="FF0000"/>
                </a:solidFill>
                <a:sym typeface="Wingdings" pitchFamily="2" charset="2"/>
              </a:rPr>
              <a:t>increasesNet</a:t>
            </a:r>
            <a:r>
              <a:rPr lang="en-IN" dirty="0" smtClean="0">
                <a:solidFill>
                  <a:srgbClr val="FF0000"/>
                </a:solidFill>
                <a:sym typeface="Wingdings" pitchFamily="2" charset="2"/>
              </a:rPr>
              <a:t> gradient increases Intensity of </a:t>
            </a:r>
            <a:r>
              <a:rPr lang="en-IN" dirty="0" err="1" smtClean="0">
                <a:solidFill>
                  <a:srgbClr val="FF0000"/>
                </a:solidFill>
                <a:sym typeface="Wingdings" pitchFamily="2" charset="2"/>
              </a:rPr>
              <a:t>murmer</a:t>
            </a:r>
            <a:r>
              <a:rPr lang="en-IN" dirty="0" smtClean="0">
                <a:solidFill>
                  <a:srgbClr val="FF0000"/>
                </a:solidFill>
                <a:sym typeface="Wingdings" pitchFamily="2" charset="2"/>
              </a:rPr>
              <a:t> </a:t>
            </a:r>
            <a:r>
              <a:rPr lang="en-IN" dirty="0" smtClean="0">
                <a:solidFill>
                  <a:srgbClr val="FF0000"/>
                </a:solidFill>
                <a:sym typeface="Wingdings" pitchFamily="2" charset="2"/>
              </a:rPr>
              <a:t>increase</a:t>
            </a:r>
            <a:r>
              <a:rPr lang="en-IN" dirty="0" smtClean="0">
                <a:solidFill>
                  <a:srgbClr val="FF0000"/>
                </a:solidFill>
                <a:sym typeface="Wingdings" pitchFamily="2" charset="2"/>
              </a:rPr>
              <a:t>.</a:t>
            </a:r>
            <a:endParaRPr lang="en-IN" dirty="0" smtClean="0">
              <a:solidFill>
                <a:srgbClr val="FF0000"/>
              </a:solidFill>
              <a:sym typeface="Wingdings" pitchFamily="2" charset="2"/>
            </a:endParaRPr>
          </a:p>
          <a:p>
            <a:endParaRPr lang="en-IN" dirty="0" smtClean="0">
              <a:solidFill>
                <a:srgbClr val="FF0000"/>
              </a:solidFill>
              <a:sym typeface="Wingdings" pitchFamily="2" charset="2"/>
            </a:endParaRPr>
          </a:p>
          <a:p>
            <a:r>
              <a:rPr lang="en-US" dirty="0" smtClean="0">
                <a:solidFill>
                  <a:srgbClr val="FF0000"/>
                </a:solidFill>
              </a:rPr>
              <a:t>Mid systolic click and late Systolic </a:t>
            </a:r>
            <a:r>
              <a:rPr lang="en-US" dirty="0" err="1" smtClean="0">
                <a:solidFill>
                  <a:srgbClr val="FF0000"/>
                </a:solidFill>
              </a:rPr>
              <a:t>murmer</a:t>
            </a:r>
            <a:r>
              <a:rPr lang="en-US" dirty="0" smtClean="0">
                <a:solidFill>
                  <a:srgbClr val="FF0000"/>
                </a:solidFill>
              </a:rPr>
              <a:t> of MVP are delayed because of decreased </a:t>
            </a:r>
            <a:r>
              <a:rPr lang="en-US" dirty="0" err="1" smtClean="0">
                <a:solidFill>
                  <a:srgbClr val="FF0000"/>
                </a:solidFill>
              </a:rPr>
              <a:t>prolapse</a:t>
            </a:r>
            <a:r>
              <a:rPr lang="en-US" dirty="0" smtClean="0">
                <a:solidFill>
                  <a:srgbClr val="FF0000"/>
                </a:solidFill>
              </a:rPr>
              <a:t> due to increase in ventricular filling and LV size</a:t>
            </a:r>
            <a:r>
              <a:rPr lang="en-US" dirty="0" smtClean="0"/>
              <a:t>.</a:t>
            </a:r>
          </a:p>
          <a:p>
            <a:endParaRPr lang="en-US" dirty="0" smtClean="0"/>
          </a:p>
          <a:p>
            <a:r>
              <a:rPr lang="en-US" b="1" dirty="0" smtClean="0"/>
              <a:t>No change is seen in Systolic </a:t>
            </a:r>
            <a:r>
              <a:rPr lang="en-US" b="1" dirty="0" err="1" smtClean="0"/>
              <a:t>murmer</a:t>
            </a:r>
            <a:r>
              <a:rPr lang="en-US" b="1" dirty="0" smtClean="0"/>
              <a:t> of</a:t>
            </a:r>
            <a:r>
              <a:rPr lang="en-US" dirty="0" smtClean="0"/>
              <a:t> </a:t>
            </a:r>
            <a:r>
              <a:rPr lang="en-US" b="1" dirty="0" smtClean="0"/>
              <a:t>MR and VSD</a:t>
            </a:r>
            <a:endParaRPr lang="en-US" b="1"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99386" y="6018258"/>
            <a:ext cx="8210939" cy="461665"/>
          </a:xfrm>
          <a:prstGeom prst="rect">
            <a:avLst/>
          </a:prstGeom>
          <a:noFill/>
        </p:spPr>
        <p:txBody>
          <a:bodyPr wrap="square" rtlCol="0">
            <a:spAutoFit/>
          </a:bodyPr>
          <a:lstStyle/>
          <a:p>
            <a:r>
              <a:rPr lang="en-IN" sz="2400" b="1" dirty="0" smtClean="0"/>
              <a:t>Can be used to differentiate AS </a:t>
            </a:r>
            <a:r>
              <a:rPr lang="en-IN" sz="2400" b="1" dirty="0" err="1" smtClean="0"/>
              <a:t>murmer</a:t>
            </a:r>
            <a:r>
              <a:rPr lang="en-IN" sz="2400" b="1" dirty="0" smtClean="0"/>
              <a:t> from MR </a:t>
            </a:r>
            <a:r>
              <a:rPr lang="en-IN" sz="2400" b="1" dirty="0" err="1" smtClean="0"/>
              <a:t>murmer</a:t>
            </a:r>
            <a:endParaRPr lang="en-US" sz="2400" b="1" dirty="0"/>
          </a:p>
        </p:txBody>
      </p:sp>
      <p:pic>
        <p:nvPicPr>
          <p:cNvPr id="16386" name="Picture 2"/>
          <p:cNvPicPr>
            <a:picLocks noGrp="1" noChangeAspect="1" noChangeArrowheads="1"/>
          </p:cNvPicPr>
          <p:nvPr>
            <p:ph idx="1"/>
          </p:nvPr>
        </p:nvPicPr>
        <p:blipFill>
          <a:blip r:embed="rId2"/>
          <a:srcRect/>
          <a:stretch>
            <a:fillRect/>
          </a:stretch>
        </p:blipFill>
        <p:spPr bwMode="auto">
          <a:xfrm>
            <a:off x="2627088" y="150068"/>
            <a:ext cx="5947745" cy="580505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395" y="211428"/>
            <a:ext cx="11832771" cy="6431967"/>
          </a:xfrm>
        </p:spPr>
        <p:txBody>
          <a:bodyPr/>
          <a:lstStyle/>
          <a:p>
            <a:r>
              <a:rPr lang="en-IN" b="1" dirty="0" smtClean="0"/>
              <a:t>AF in MS:</a:t>
            </a:r>
          </a:p>
          <a:p>
            <a:r>
              <a:rPr lang="en-IN" dirty="0" smtClean="0"/>
              <a:t>When the cycle length changes</a:t>
            </a:r>
            <a:r>
              <a:rPr lang="en-IN" dirty="0" smtClean="0">
                <a:sym typeface="Wingdings" pitchFamily="2" charset="2"/>
              </a:rPr>
              <a:t> </a:t>
            </a:r>
            <a:r>
              <a:rPr lang="en-IN" dirty="0" err="1" smtClean="0">
                <a:sym typeface="Wingdings" pitchFamily="2" charset="2"/>
              </a:rPr>
              <a:t>Atrial</a:t>
            </a:r>
            <a:r>
              <a:rPr lang="en-IN" dirty="0" smtClean="0">
                <a:sym typeface="Wingdings" pitchFamily="2" charset="2"/>
              </a:rPr>
              <a:t> pressure is also changing</a:t>
            </a:r>
          </a:p>
          <a:p>
            <a:r>
              <a:rPr lang="en-IN" dirty="0" smtClean="0">
                <a:sym typeface="Wingdings" pitchFamily="2" charset="2"/>
              </a:rPr>
              <a:t>In a short cycle diastole is short LA emptying is less Cycle ends with a higher LAP Next cycle behaves like Severe MS(Short A2 OS interval and long duration </a:t>
            </a:r>
            <a:r>
              <a:rPr lang="en-IN" dirty="0" err="1" smtClean="0">
                <a:sym typeface="Wingdings" pitchFamily="2" charset="2"/>
              </a:rPr>
              <a:t>murmer</a:t>
            </a:r>
            <a:r>
              <a:rPr lang="en-IN" dirty="0" smtClean="0">
                <a:sym typeface="Wingdings" pitchFamily="2" charset="2"/>
              </a:rPr>
              <a:t>)</a:t>
            </a:r>
          </a:p>
          <a:p>
            <a:r>
              <a:rPr lang="en-IN" dirty="0" smtClean="0">
                <a:sym typeface="Wingdings" pitchFamily="2" charset="2"/>
              </a:rPr>
              <a:t>Reverse happens in a long cycle. </a:t>
            </a:r>
          </a:p>
          <a:p>
            <a:endParaRPr lang="en-IN" dirty="0" smtClean="0">
              <a:sym typeface="Wingdings" pitchFamily="2" charset="2"/>
            </a:endParaRPr>
          </a:p>
          <a:p>
            <a:r>
              <a:rPr lang="en-IN" b="1" dirty="0" smtClean="0">
                <a:sym typeface="Wingdings" pitchFamily="2" charset="2"/>
              </a:rPr>
              <a:t>Systolic </a:t>
            </a:r>
            <a:r>
              <a:rPr lang="en-IN" b="1" dirty="0" err="1" smtClean="0">
                <a:sym typeface="Wingdings" pitchFamily="2" charset="2"/>
              </a:rPr>
              <a:t>murmer</a:t>
            </a:r>
            <a:r>
              <a:rPr lang="en-IN" b="1" dirty="0" smtClean="0">
                <a:sym typeface="Wingdings" pitchFamily="2" charset="2"/>
              </a:rPr>
              <a:t> of AS V/S HOCM</a:t>
            </a:r>
          </a:p>
          <a:p>
            <a:r>
              <a:rPr lang="en-IN" dirty="0" smtClean="0">
                <a:sym typeface="Wingdings" pitchFamily="2" charset="2"/>
              </a:rPr>
              <a:t>Following ectopic long cycle Ventricular filling is more Size is more</a:t>
            </a:r>
          </a:p>
          <a:p>
            <a:r>
              <a:rPr lang="en-IN" dirty="0" smtClean="0">
                <a:sym typeface="Wingdings" pitchFamily="2" charset="2"/>
              </a:rPr>
              <a:t>Similarly the force of contraction </a:t>
            </a:r>
            <a:r>
              <a:rPr lang="en-IN" dirty="0" err="1" smtClean="0">
                <a:sym typeface="Wingdings" pitchFamily="2" charset="2"/>
              </a:rPr>
              <a:t>increasesNet</a:t>
            </a:r>
            <a:r>
              <a:rPr lang="en-IN" dirty="0" smtClean="0">
                <a:sym typeface="Wingdings" pitchFamily="2" charset="2"/>
              </a:rPr>
              <a:t> gradient increases Intensity of </a:t>
            </a:r>
            <a:r>
              <a:rPr lang="en-IN" dirty="0" err="1" smtClean="0">
                <a:sym typeface="Wingdings" pitchFamily="2" charset="2"/>
              </a:rPr>
              <a:t>murmer</a:t>
            </a:r>
            <a:r>
              <a:rPr lang="en-IN" dirty="0" smtClean="0">
                <a:sym typeface="Wingdings" pitchFamily="2" charset="2"/>
              </a:rPr>
              <a:t> increase.</a:t>
            </a:r>
          </a:p>
          <a:p>
            <a:r>
              <a:rPr lang="en-IN" dirty="0" smtClean="0">
                <a:sym typeface="Wingdings" pitchFamily="2" charset="2"/>
              </a:rPr>
              <a:t>In AS Obstruction is fixed Volume increases Force of contraction increases </a:t>
            </a:r>
            <a:r>
              <a:rPr lang="en-IN" dirty="0" err="1" smtClean="0">
                <a:sym typeface="Wingdings" pitchFamily="2" charset="2"/>
              </a:rPr>
              <a:t>Murmer</a:t>
            </a:r>
            <a:r>
              <a:rPr lang="en-IN" dirty="0" smtClean="0">
                <a:sym typeface="Wingdings" pitchFamily="2" charset="2"/>
              </a:rPr>
              <a:t> increases</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srcRect/>
          <a:stretch>
            <a:fillRect/>
          </a:stretch>
        </p:blipFill>
        <p:spPr bwMode="auto">
          <a:xfrm>
            <a:off x="1912775" y="482438"/>
            <a:ext cx="7333861" cy="616911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862" y="149290"/>
            <a:ext cx="10515600" cy="943008"/>
          </a:xfrm>
        </p:spPr>
        <p:txBody>
          <a:bodyPr/>
          <a:lstStyle/>
          <a:p>
            <a:r>
              <a:rPr lang="en-US" dirty="0" smtClean="0"/>
              <a:t>               </a:t>
            </a:r>
            <a:r>
              <a:rPr lang="en-US" b="1" dirty="0" smtClean="0"/>
              <a:t>Pharmacological agents </a:t>
            </a:r>
            <a:endParaRPr lang="en-US" b="1" dirty="0"/>
          </a:p>
        </p:txBody>
      </p:sp>
      <p:sp>
        <p:nvSpPr>
          <p:cNvPr id="3" name="Content Placeholder 2"/>
          <p:cNvSpPr>
            <a:spLocks noGrp="1"/>
          </p:cNvSpPr>
          <p:nvPr>
            <p:ph idx="1"/>
          </p:nvPr>
        </p:nvSpPr>
        <p:spPr>
          <a:xfrm>
            <a:off x="317241" y="1017037"/>
            <a:ext cx="11644604" cy="5673011"/>
          </a:xfrm>
        </p:spPr>
        <p:txBody>
          <a:bodyPr/>
          <a:lstStyle/>
          <a:p>
            <a:r>
              <a:rPr lang="en-US" b="1" dirty="0" smtClean="0"/>
              <a:t>Amyl nitrate inhalation</a:t>
            </a:r>
            <a:r>
              <a:rPr lang="en-US" dirty="0" smtClean="0"/>
              <a:t>: It is done by  Placing amyl nitrate on a piece of gauze and asking the patient to take three or four deep breaths over 10–15 s. </a:t>
            </a:r>
          </a:p>
          <a:p>
            <a:endParaRPr lang="en-US" dirty="0" smtClean="0"/>
          </a:p>
          <a:p>
            <a:r>
              <a:rPr lang="en-US" b="1" dirty="0" smtClean="0"/>
              <a:t>Physiological changes</a:t>
            </a:r>
          </a:p>
          <a:p>
            <a:r>
              <a:rPr lang="en-US" dirty="0" smtClean="0"/>
              <a:t> It induces marked vasodilatation with the reduction of systemic arterial pressure in first 30 s</a:t>
            </a:r>
            <a:r>
              <a:rPr lang="en-US" b="1" dirty="0" smtClean="0"/>
              <a:t>.(Reduces SVR and BP)</a:t>
            </a:r>
          </a:p>
          <a:p>
            <a:pPr>
              <a:buNone/>
            </a:pPr>
            <a:endParaRPr lang="en-US" dirty="0" smtClean="0"/>
          </a:p>
          <a:p>
            <a:r>
              <a:rPr lang="en-US" dirty="0" smtClean="0"/>
              <a:t>It is followed by reflex tachycardia, increase in cardiac output and velocity of blood flow after 30–60 s</a:t>
            </a:r>
          </a:p>
          <a:p>
            <a:endParaRPr lang="en-US" dirty="0" smtClean="0"/>
          </a:p>
          <a:p>
            <a:r>
              <a:rPr lang="en-US" dirty="0" smtClean="0"/>
              <a:t>Major </a:t>
            </a:r>
            <a:r>
              <a:rPr lang="en-US" dirty="0" err="1" smtClean="0"/>
              <a:t>auscultatory</a:t>
            </a:r>
            <a:r>
              <a:rPr lang="en-US" dirty="0" smtClean="0"/>
              <a:t> changes occur in the first 30 s after inhalation</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951" y="205273"/>
            <a:ext cx="11821886" cy="6447454"/>
          </a:xfrm>
        </p:spPr>
        <p:txBody>
          <a:bodyPr>
            <a:normAutofit lnSpcReduction="10000"/>
          </a:bodyPr>
          <a:lstStyle/>
          <a:p>
            <a:r>
              <a:rPr lang="en-US" b="1" dirty="0" smtClean="0"/>
              <a:t>Due to fall in  SVR</a:t>
            </a:r>
            <a:r>
              <a:rPr lang="en-US" dirty="0" smtClean="0"/>
              <a:t>, following murmurs are diminished:</a:t>
            </a:r>
          </a:p>
          <a:p>
            <a:r>
              <a:rPr lang="en-US" dirty="0" smtClean="0"/>
              <a:t>Systolic </a:t>
            </a:r>
            <a:r>
              <a:rPr lang="en-US" dirty="0" err="1" smtClean="0"/>
              <a:t>murmer</a:t>
            </a:r>
            <a:r>
              <a:rPr lang="en-US" dirty="0" smtClean="0"/>
              <a:t> of MR and VSD </a:t>
            </a:r>
          </a:p>
          <a:p>
            <a:r>
              <a:rPr lang="en-US" dirty="0" smtClean="0"/>
              <a:t>EDM and  Austin Flint murmur of AR </a:t>
            </a:r>
          </a:p>
          <a:p>
            <a:r>
              <a:rPr lang="en-US" dirty="0" smtClean="0"/>
              <a:t>Diastolic phase of continuous murmur of PDA </a:t>
            </a:r>
          </a:p>
          <a:p>
            <a:endParaRPr lang="en-US" dirty="0" smtClean="0"/>
          </a:p>
          <a:p>
            <a:r>
              <a:rPr lang="en-US" b="1" dirty="0" smtClean="0"/>
              <a:t>Systolic </a:t>
            </a:r>
            <a:r>
              <a:rPr lang="en-US" b="1" dirty="0" err="1" smtClean="0"/>
              <a:t>murmer</a:t>
            </a:r>
            <a:r>
              <a:rPr lang="en-US" b="1" dirty="0" smtClean="0"/>
              <a:t> of  TOF  decreases</a:t>
            </a:r>
          </a:p>
          <a:p>
            <a:r>
              <a:rPr lang="en-US" dirty="0" smtClean="0"/>
              <a:t>Reduction in SVR</a:t>
            </a:r>
            <a:r>
              <a:rPr lang="en-US" dirty="0" smtClean="0">
                <a:sym typeface="Wingdings" pitchFamily="2" charset="2"/>
              </a:rPr>
              <a:t> Resistance of RV to Aorta decrease </a:t>
            </a:r>
            <a:r>
              <a:rPr lang="en-US" dirty="0" err="1" smtClean="0">
                <a:sym typeface="Wingdings" pitchFamily="2" charset="2"/>
              </a:rPr>
              <a:t>Emplties</a:t>
            </a:r>
            <a:r>
              <a:rPr lang="en-US" dirty="0" smtClean="0">
                <a:sym typeface="Wingdings" pitchFamily="2" charset="2"/>
              </a:rPr>
              <a:t> more blood in to Aorta Reduction in PBF RVOT </a:t>
            </a:r>
            <a:r>
              <a:rPr lang="en-US" dirty="0" err="1" smtClean="0">
                <a:sym typeface="Wingdings" pitchFamily="2" charset="2"/>
              </a:rPr>
              <a:t>murmer</a:t>
            </a:r>
            <a:r>
              <a:rPr lang="en-US" dirty="0" smtClean="0">
                <a:sym typeface="Wingdings" pitchFamily="2" charset="2"/>
              </a:rPr>
              <a:t> decreases.</a:t>
            </a:r>
          </a:p>
          <a:p>
            <a:pPr>
              <a:buNone/>
            </a:pPr>
            <a:endParaRPr lang="en-IN" dirty="0" smtClean="0"/>
          </a:p>
          <a:p>
            <a:r>
              <a:rPr lang="en-IN" dirty="0" smtClean="0"/>
              <a:t>All other </a:t>
            </a:r>
            <a:r>
              <a:rPr lang="en-IN" dirty="0" err="1" smtClean="0"/>
              <a:t>murmers</a:t>
            </a:r>
            <a:r>
              <a:rPr lang="en-IN" dirty="0" smtClean="0"/>
              <a:t> (AS, PS, MS, TS, TR, PR) are augmented as CO and flow rate is increasing</a:t>
            </a:r>
          </a:p>
          <a:p>
            <a:endParaRPr lang="en-IN" dirty="0" smtClean="0"/>
          </a:p>
          <a:p>
            <a:r>
              <a:rPr lang="en-US" dirty="0" smtClean="0"/>
              <a:t>S3 of either ventricle is augmented due to rapid ventricular filling, but S3 of MR origin diminishes.</a:t>
            </a:r>
            <a:endParaRPr lang="en-IN" dirty="0" smtClean="0"/>
          </a:p>
          <a:p>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952" y="214604"/>
            <a:ext cx="11877869" cy="6484776"/>
          </a:xfrm>
        </p:spPr>
        <p:txBody>
          <a:bodyPr>
            <a:normAutofit/>
          </a:bodyPr>
          <a:lstStyle/>
          <a:p>
            <a:r>
              <a:rPr lang="en-US" b="1" dirty="0" smtClean="0"/>
              <a:t>Due to decreased LV volume and size </a:t>
            </a:r>
            <a:r>
              <a:rPr lang="en-US" dirty="0" smtClean="0"/>
              <a:t>(Low SVR- Free emptying of blood).</a:t>
            </a:r>
          </a:p>
          <a:p>
            <a:r>
              <a:rPr lang="en-US" dirty="0" smtClean="0"/>
              <a:t>LVOTO increases and </a:t>
            </a:r>
            <a:r>
              <a:rPr lang="en-US" dirty="0" err="1" smtClean="0"/>
              <a:t>murmer</a:t>
            </a:r>
            <a:r>
              <a:rPr lang="en-US" dirty="0" smtClean="0"/>
              <a:t> of HOCM is accentuated. </a:t>
            </a:r>
          </a:p>
          <a:p>
            <a:r>
              <a:rPr lang="en-US" dirty="0" smtClean="0"/>
              <a:t>The degree of </a:t>
            </a:r>
            <a:r>
              <a:rPr lang="en-US" dirty="0" err="1" smtClean="0"/>
              <a:t>prolapse</a:t>
            </a:r>
            <a:r>
              <a:rPr lang="en-US" dirty="0" smtClean="0"/>
              <a:t> increases in MVP, and there is an early onset of mid systolic click and </a:t>
            </a:r>
            <a:r>
              <a:rPr lang="en-US" dirty="0" err="1" smtClean="0"/>
              <a:t>murmer</a:t>
            </a:r>
            <a:r>
              <a:rPr lang="en-US" dirty="0" smtClean="0"/>
              <a:t>.</a:t>
            </a:r>
          </a:p>
          <a:p>
            <a:endParaRPr lang="en-US" dirty="0" smtClean="0"/>
          </a:p>
          <a:p>
            <a:r>
              <a:rPr lang="en-US" dirty="0" smtClean="0"/>
              <a:t>Though presently amyl nitrate inhalation at the bedside is not routinely practiced, its response is useful in distinguishing most of the common murmurs </a:t>
            </a:r>
          </a:p>
        </p:txBody>
      </p:sp>
      <p:graphicFrame>
        <p:nvGraphicFramePr>
          <p:cNvPr id="4" name="Content Placeholder 4"/>
          <p:cNvGraphicFramePr>
            <a:graphicFrameLocks/>
          </p:cNvGraphicFramePr>
          <p:nvPr/>
        </p:nvGraphicFramePr>
        <p:xfrm>
          <a:off x="419878" y="3704254"/>
          <a:ext cx="11215394" cy="2743200"/>
        </p:xfrm>
        <a:graphic>
          <a:graphicData uri="http://schemas.openxmlformats.org/drawingml/2006/table">
            <a:tbl>
              <a:tblPr firstRow="1" bandRow="1">
                <a:tableStyleId>{5C22544A-7EE6-4342-B048-85BDC9FD1C3A}</a:tableStyleId>
              </a:tblPr>
              <a:tblGrid>
                <a:gridCol w="5607697"/>
                <a:gridCol w="5607697"/>
              </a:tblGrid>
              <a:tr h="457199">
                <a:tc>
                  <a:txBody>
                    <a:bodyPr/>
                    <a:lstStyle/>
                    <a:p>
                      <a:pPr algn="ctr"/>
                      <a:r>
                        <a:rPr lang="en-IN" sz="2400" dirty="0" smtClean="0"/>
                        <a:t>AUGMENTED</a:t>
                      </a:r>
                      <a:endParaRPr lang="en-US" sz="2400" dirty="0"/>
                    </a:p>
                  </a:txBody>
                  <a:tcPr/>
                </a:tc>
                <a:tc>
                  <a:txBody>
                    <a:bodyPr/>
                    <a:lstStyle/>
                    <a:p>
                      <a:pPr algn="ctr"/>
                      <a:r>
                        <a:rPr lang="en-IN" sz="2400" dirty="0" smtClean="0"/>
                        <a:t>DIMINISHED</a:t>
                      </a:r>
                      <a:endParaRPr lang="en-US" sz="2400" dirty="0"/>
                    </a:p>
                  </a:txBody>
                  <a:tcPr/>
                </a:tc>
              </a:tr>
              <a:tr h="406436">
                <a:tc>
                  <a:txBody>
                    <a:bodyPr/>
                    <a:lstStyle/>
                    <a:p>
                      <a:pPr algn="ctr"/>
                      <a:r>
                        <a:rPr lang="en-US" sz="2400" b="1" dirty="0" smtClean="0"/>
                        <a:t>ESM of PS </a:t>
                      </a:r>
                      <a:endParaRPr lang="en-US" sz="2400" b="1" dirty="0"/>
                    </a:p>
                  </a:txBody>
                  <a:tcPr/>
                </a:tc>
                <a:tc>
                  <a:txBody>
                    <a:bodyPr/>
                    <a:lstStyle/>
                    <a:p>
                      <a:pPr algn="ctr"/>
                      <a:r>
                        <a:rPr lang="en-US" sz="2400" b="1" dirty="0" smtClean="0"/>
                        <a:t>RVOT</a:t>
                      </a:r>
                      <a:r>
                        <a:rPr lang="en-US" sz="2400" b="1" baseline="0" dirty="0" smtClean="0"/>
                        <a:t> </a:t>
                      </a:r>
                      <a:r>
                        <a:rPr lang="en-US" sz="2400" b="1" baseline="0" dirty="0" err="1" smtClean="0"/>
                        <a:t>murmer</a:t>
                      </a:r>
                      <a:r>
                        <a:rPr lang="en-US" sz="2400" b="1" baseline="0" dirty="0" smtClean="0"/>
                        <a:t> </a:t>
                      </a:r>
                      <a:r>
                        <a:rPr lang="en-US" sz="2400" b="1" dirty="0" smtClean="0"/>
                        <a:t>of TOF </a:t>
                      </a:r>
                      <a:endParaRPr lang="en-US" sz="2400" b="1" dirty="0"/>
                    </a:p>
                  </a:txBody>
                  <a:tcPr/>
                </a:tc>
              </a:tr>
              <a:tr h="406436">
                <a:tc>
                  <a:txBody>
                    <a:bodyPr/>
                    <a:lstStyle/>
                    <a:p>
                      <a:pPr algn="ctr"/>
                      <a:r>
                        <a:rPr lang="en-IN" sz="2400" b="1" dirty="0" smtClean="0"/>
                        <a:t>Systolic</a:t>
                      </a:r>
                      <a:r>
                        <a:rPr lang="en-IN" sz="2400" b="1" baseline="0" dirty="0" smtClean="0"/>
                        <a:t> </a:t>
                      </a:r>
                      <a:r>
                        <a:rPr lang="en-IN" sz="2400" b="1" baseline="0" dirty="0" err="1" smtClean="0"/>
                        <a:t>murmer</a:t>
                      </a:r>
                      <a:r>
                        <a:rPr lang="en-IN" sz="2400" b="1" baseline="0" dirty="0" smtClean="0"/>
                        <a:t> of AS</a:t>
                      </a:r>
                      <a:endParaRPr lang="en-US" sz="2400" b="1" dirty="0"/>
                    </a:p>
                  </a:txBody>
                  <a:tcPr/>
                </a:tc>
                <a:tc>
                  <a:txBody>
                    <a:bodyPr/>
                    <a:lstStyle/>
                    <a:p>
                      <a:pPr algn="ctr"/>
                      <a:r>
                        <a:rPr lang="en-IN" sz="2400" b="1" dirty="0" smtClean="0"/>
                        <a:t>Systolic</a:t>
                      </a:r>
                      <a:r>
                        <a:rPr lang="en-IN" sz="2400" b="1" baseline="0" dirty="0" smtClean="0"/>
                        <a:t> </a:t>
                      </a:r>
                      <a:r>
                        <a:rPr lang="en-IN" sz="2400" b="1" baseline="0" dirty="0" err="1" smtClean="0"/>
                        <a:t>murmer</a:t>
                      </a:r>
                      <a:r>
                        <a:rPr lang="en-IN" sz="2400" b="1" baseline="0" dirty="0" smtClean="0"/>
                        <a:t> of MR</a:t>
                      </a:r>
                      <a:endParaRPr lang="en-US" sz="2400" b="1" dirty="0"/>
                    </a:p>
                  </a:txBody>
                  <a:tcPr/>
                </a:tc>
              </a:tr>
              <a:tr h="406436">
                <a:tc>
                  <a:txBody>
                    <a:bodyPr/>
                    <a:lstStyle/>
                    <a:p>
                      <a:pPr algn="ctr"/>
                      <a:r>
                        <a:rPr lang="en-IN" sz="2400" b="1" dirty="0" smtClean="0"/>
                        <a:t>PSM</a:t>
                      </a:r>
                      <a:r>
                        <a:rPr lang="en-IN" sz="2400" b="1" baseline="0" dirty="0" smtClean="0"/>
                        <a:t> of TR</a:t>
                      </a:r>
                      <a:endParaRPr lang="en-US" sz="2400" b="1" dirty="0"/>
                    </a:p>
                  </a:txBody>
                  <a:tcPr/>
                </a:tc>
                <a:tc>
                  <a:txBody>
                    <a:bodyPr/>
                    <a:lstStyle/>
                    <a:p>
                      <a:pPr algn="ctr"/>
                      <a:r>
                        <a:rPr lang="en-IN" sz="2400" b="1" dirty="0" smtClean="0"/>
                        <a:t>PSM of MR</a:t>
                      </a:r>
                      <a:endParaRPr lang="en-US" sz="2400" b="1" dirty="0"/>
                    </a:p>
                  </a:txBody>
                  <a:tcPr/>
                </a:tc>
              </a:tr>
              <a:tr h="406436">
                <a:tc>
                  <a:txBody>
                    <a:bodyPr/>
                    <a:lstStyle/>
                    <a:p>
                      <a:pPr algn="ctr"/>
                      <a:r>
                        <a:rPr lang="en-IN" sz="2400" b="1" dirty="0" smtClean="0"/>
                        <a:t>MDM of MS </a:t>
                      </a:r>
                      <a:endParaRPr lang="en-US" sz="2400" b="1" dirty="0"/>
                    </a:p>
                  </a:txBody>
                  <a:tcPr/>
                </a:tc>
                <a:tc>
                  <a:txBody>
                    <a:bodyPr/>
                    <a:lstStyle/>
                    <a:p>
                      <a:pPr algn="ctr"/>
                      <a:r>
                        <a:rPr lang="en-IN" sz="2400" b="1" dirty="0" smtClean="0"/>
                        <a:t>MDM of AR</a:t>
                      </a:r>
                      <a:r>
                        <a:rPr lang="en-IN" sz="2400" b="1" baseline="0" dirty="0" smtClean="0"/>
                        <a:t> (Austin Flint </a:t>
                      </a:r>
                      <a:r>
                        <a:rPr lang="en-IN" sz="2400" b="1" baseline="0" dirty="0" err="1" smtClean="0"/>
                        <a:t>Murmer</a:t>
                      </a:r>
                      <a:r>
                        <a:rPr lang="en-IN" sz="2400" b="1" baseline="0" dirty="0" smtClean="0"/>
                        <a:t>)</a:t>
                      </a:r>
                      <a:endParaRPr lang="en-US" sz="2400" b="1" dirty="0"/>
                    </a:p>
                  </a:txBody>
                  <a:tcPr/>
                </a:tc>
              </a:tr>
              <a:tr h="406436">
                <a:tc>
                  <a:txBody>
                    <a:bodyPr/>
                    <a:lstStyle/>
                    <a:p>
                      <a:pPr algn="ctr"/>
                      <a:r>
                        <a:rPr lang="en-IN" sz="2400" b="1" dirty="0" smtClean="0"/>
                        <a:t>EDM of PR</a:t>
                      </a:r>
                      <a:endParaRPr lang="en-US" sz="2400" b="1" dirty="0"/>
                    </a:p>
                  </a:txBody>
                  <a:tcPr/>
                </a:tc>
                <a:tc>
                  <a:txBody>
                    <a:bodyPr/>
                    <a:lstStyle/>
                    <a:p>
                      <a:pPr algn="ctr"/>
                      <a:r>
                        <a:rPr lang="en-IN" sz="2400" b="1" dirty="0" smtClean="0"/>
                        <a:t>EDM of AR</a:t>
                      </a:r>
                      <a:endParaRPr lang="en-US" sz="2400" b="1" dirty="0"/>
                    </a:p>
                  </a:txBody>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hoto_2024-08-18_11-06-19.jpg"/>
          <p:cNvPicPr>
            <a:picLocks noGrp="1" noChangeAspect="1"/>
          </p:cNvPicPr>
          <p:nvPr>
            <p:ph idx="1"/>
          </p:nvPr>
        </p:nvPicPr>
        <p:blipFill>
          <a:blip r:embed="rId2"/>
          <a:stretch>
            <a:fillRect/>
          </a:stretch>
        </p:blipFill>
        <p:spPr>
          <a:xfrm>
            <a:off x="358603" y="177282"/>
            <a:ext cx="4586621" cy="3439965"/>
          </a:xfrm>
        </p:spPr>
      </p:pic>
      <p:pic>
        <p:nvPicPr>
          <p:cNvPr id="5" name="Picture 4" descr="photo_2024-08-18_11-06-19 (2).jpg"/>
          <p:cNvPicPr>
            <a:picLocks noChangeAspect="1"/>
          </p:cNvPicPr>
          <p:nvPr/>
        </p:nvPicPr>
        <p:blipFill>
          <a:blip r:embed="rId3"/>
          <a:stretch>
            <a:fillRect/>
          </a:stretch>
        </p:blipFill>
        <p:spPr>
          <a:xfrm>
            <a:off x="6765989" y="0"/>
            <a:ext cx="4944171" cy="3704253"/>
          </a:xfrm>
          <a:prstGeom prst="rect">
            <a:avLst/>
          </a:prstGeom>
        </p:spPr>
      </p:pic>
      <p:pic>
        <p:nvPicPr>
          <p:cNvPr id="7" name="Picture 6" descr="photo_2024-08-18_11-06-19 (4).jpg"/>
          <p:cNvPicPr>
            <a:picLocks noChangeAspect="1"/>
          </p:cNvPicPr>
          <p:nvPr/>
        </p:nvPicPr>
        <p:blipFill>
          <a:blip r:embed="rId4"/>
          <a:srcRect t="21027" r="2249" b="7655"/>
          <a:stretch>
            <a:fillRect/>
          </a:stretch>
        </p:blipFill>
        <p:spPr>
          <a:xfrm>
            <a:off x="2641860" y="3756695"/>
            <a:ext cx="6231552" cy="3074742"/>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694" y="332727"/>
            <a:ext cx="11664820" cy="6292008"/>
          </a:xfrm>
        </p:spPr>
        <p:txBody>
          <a:bodyPr>
            <a:normAutofit/>
          </a:bodyPr>
          <a:lstStyle/>
          <a:p>
            <a:r>
              <a:rPr lang="en-US" b="1" dirty="0" err="1" smtClean="0"/>
              <a:t>Methoxamine</a:t>
            </a:r>
            <a:r>
              <a:rPr lang="en-US" b="1" dirty="0" smtClean="0"/>
              <a:t> and </a:t>
            </a:r>
            <a:r>
              <a:rPr lang="en-US" b="1" dirty="0" err="1" smtClean="0"/>
              <a:t>Phenylephrine</a:t>
            </a:r>
            <a:r>
              <a:rPr lang="en-US" b="1" dirty="0" smtClean="0"/>
              <a:t>:</a:t>
            </a:r>
          </a:p>
          <a:p>
            <a:r>
              <a:rPr lang="en-US" dirty="0" smtClean="0"/>
              <a:t> These </a:t>
            </a:r>
            <a:r>
              <a:rPr lang="en-US" dirty="0" err="1" smtClean="0"/>
              <a:t>vasopressor</a:t>
            </a:r>
            <a:r>
              <a:rPr lang="en-US" dirty="0" smtClean="0"/>
              <a:t> drugs are less commonly used because of the inconvenience of intravenous administration and greater care needed in titrating these drugs to achieve the desired effect. </a:t>
            </a:r>
          </a:p>
          <a:p>
            <a:r>
              <a:rPr lang="en-US" b="1" dirty="0" smtClean="0"/>
              <a:t>Methods</a:t>
            </a:r>
            <a:r>
              <a:rPr lang="en-US" dirty="0" smtClean="0"/>
              <a:t> :</a:t>
            </a:r>
          </a:p>
          <a:p>
            <a:r>
              <a:rPr lang="en-US" dirty="0" smtClean="0"/>
              <a:t>3–5 mg of </a:t>
            </a:r>
            <a:r>
              <a:rPr lang="en-US" dirty="0" err="1" smtClean="0"/>
              <a:t>methoxamine</a:t>
            </a:r>
            <a:r>
              <a:rPr lang="en-US" dirty="0" smtClean="0"/>
              <a:t> IV is administered which elevates arterial pressure by 20–40 mmHg for 10–20 min. </a:t>
            </a:r>
          </a:p>
          <a:p>
            <a:r>
              <a:rPr lang="en-US" dirty="0" smtClean="0"/>
              <a:t> But 0.3–0.5 mg of </a:t>
            </a:r>
            <a:r>
              <a:rPr lang="en-US" dirty="0" err="1" smtClean="0"/>
              <a:t>phenylephrine</a:t>
            </a:r>
            <a:r>
              <a:rPr lang="en-US" dirty="0" smtClean="0"/>
              <a:t> IV is preferred as it elevates the arterial pressure by 30 mmHg for only 3–5 min.</a:t>
            </a:r>
          </a:p>
          <a:p>
            <a:r>
              <a:rPr lang="en-US" dirty="0" smtClean="0"/>
              <a:t>Physiological response and effects on heart </a:t>
            </a:r>
            <a:r>
              <a:rPr lang="en-US" dirty="0" err="1" smtClean="0"/>
              <a:t>murmers</a:t>
            </a:r>
            <a:r>
              <a:rPr lang="en-US" dirty="0" smtClean="0"/>
              <a:t> is opposite to that of amyl nitrate inhalation.</a:t>
            </a:r>
          </a:p>
          <a:p>
            <a:r>
              <a:rPr lang="en-US" dirty="0" smtClean="0"/>
              <a:t>Since these drugs increases arterial pressure, causes reflex </a:t>
            </a:r>
            <a:r>
              <a:rPr lang="en-US" dirty="0" err="1" smtClean="0"/>
              <a:t>bradycardia</a:t>
            </a:r>
            <a:r>
              <a:rPr lang="en-US" dirty="0" smtClean="0"/>
              <a:t> and decreased contractility and decrease cardiac output, they should not be used in patients with Heart Failure  and Hypertension</a:t>
            </a:r>
          </a:p>
          <a:p>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517009" y="127453"/>
            <a:ext cx="11006305" cy="6650014"/>
          </a:xfrm>
          <a:prstGeom prst="rect">
            <a:avLst/>
          </a:prstGeom>
          <a:noFill/>
          <a:ln w="9525">
            <a:noFill/>
            <a:miter lim="800000"/>
            <a:headEnd/>
            <a:tailEnd/>
          </a:ln>
          <a:effectLst/>
        </p:spPr>
      </p:pic>
      <p:sp>
        <p:nvSpPr>
          <p:cNvPr id="7" name="Down Arrow 6"/>
          <p:cNvSpPr/>
          <p:nvPr/>
        </p:nvSpPr>
        <p:spPr>
          <a:xfrm>
            <a:off x="6767803" y="3931298"/>
            <a:ext cx="233266" cy="363894"/>
          </a:xfrm>
          <a:prstGeom prst="downArrow">
            <a:avLst/>
          </a:prstGeom>
          <a:solidFill>
            <a:srgbClr val="CC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6761582" y="2506824"/>
            <a:ext cx="233266" cy="363894"/>
          </a:xfrm>
          <a:prstGeom prst="downArrow">
            <a:avLst/>
          </a:prstGeom>
          <a:solidFill>
            <a:srgbClr val="CC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10800000">
            <a:off x="4142789" y="4655976"/>
            <a:ext cx="233266" cy="363894"/>
          </a:xfrm>
          <a:prstGeom prst="downArrow">
            <a:avLst/>
          </a:prstGeom>
          <a:solidFill>
            <a:srgbClr val="5AF8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10800000">
            <a:off x="6758470" y="3222172"/>
            <a:ext cx="233266" cy="363894"/>
          </a:xfrm>
          <a:prstGeom prst="downArrow">
            <a:avLst/>
          </a:prstGeom>
          <a:solidFill>
            <a:srgbClr val="5AF8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hoto_2024-08-16_09-42-43.jpg"/>
          <p:cNvPicPr>
            <a:picLocks noGrp="1" noChangeAspect="1"/>
          </p:cNvPicPr>
          <p:nvPr>
            <p:ph idx="1"/>
          </p:nvPr>
        </p:nvPicPr>
        <p:blipFill>
          <a:blip r:embed="rId2"/>
          <a:srcRect l="21116" t="25041" r="25582"/>
          <a:stretch>
            <a:fillRect/>
          </a:stretch>
        </p:blipFill>
        <p:spPr>
          <a:xfrm>
            <a:off x="1754155" y="1119673"/>
            <a:ext cx="8574833" cy="5426489"/>
          </a:xfrm>
        </p:spPr>
      </p:pic>
      <p:pic>
        <p:nvPicPr>
          <p:cNvPr id="6" name="Content Placeholder 3" descr="photo_2024-08-16_09-42-43.jpg"/>
          <p:cNvPicPr>
            <a:picLocks noChangeAspect="1"/>
          </p:cNvPicPr>
          <p:nvPr/>
        </p:nvPicPr>
        <p:blipFill>
          <a:blip r:embed="rId2"/>
          <a:srcRect l="28790" t="331" r="24426" b="92543"/>
          <a:stretch>
            <a:fillRect/>
          </a:stretch>
        </p:blipFill>
        <p:spPr>
          <a:xfrm>
            <a:off x="3032442" y="472656"/>
            <a:ext cx="7262151" cy="497728"/>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862" y="122529"/>
            <a:ext cx="10515600" cy="819863"/>
          </a:xfrm>
        </p:spPr>
        <p:txBody>
          <a:bodyPr/>
          <a:lstStyle/>
          <a:p>
            <a:r>
              <a:rPr lang="en-IN" dirty="0" smtClean="0"/>
              <a:t>       Summary of dynamic auscultation</a:t>
            </a:r>
            <a:endParaRPr lang="en-US" dirty="0"/>
          </a:p>
        </p:txBody>
      </p:sp>
      <p:sp>
        <p:nvSpPr>
          <p:cNvPr id="3" name="Content Placeholder 2"/>
          <p:cNvSpPr>
            <a:spLocks noGrp="1"/>
          </p:cNvSpPr>
          <p:nvPr>
            <p:ph idx="1"/>
          </p:nvPr>
        </p:nvSpPr>
        <p:spPr>
          <a:xfrm>
            <a:off x="223935" y="905069"/>
            <a:ext cx="11831216" cy="5822301"/>
          </a:xfrm>
        </p:spPr>
        <p:txBody>
          <a:bodyPr>
            <a:normAutofit fontScale="92500" lnSpcReduction="10000"/>
          </a:bodyPr>
          <a:lstStyle/>
          <a:p>
            <a:pPr>
              <a:buNone/>
            </a:pPr>
            <a:r>
              <a:rPr lang="en-IN" dirty="0" smtClean="0"/>
              <a:t>1)All </a:t>
            </a:r>
            <a:r>
              <a:rPr lang="en-IN" dirty="0" err="1" smtClean="0"/>
              <a:t>murmers</a:t>
            </a:r>
            <a:r>
              <a:rPr lang="en-IN" dirty="0" smtClean="0"/>
              <a:t> decrease with standing and </a:t>
            </a:r>
            <a:r>
              <a:rPr lang="en-IN" dirty="0" err="1" smtClean="0"/>
              <a:t>Valsalva</a:t>
            </a:r>
            <a:r>
              <a:rPr lang="en-IN" dirty="0" smtClean="0"/>
              <a:t>(Decreased VR and CO) except MVP and HOCM</a:t>
            </a:r>
          </a:p>
          <a:p>
            <a:pPr>
              <a:buNone/>
            </a:pPr>
            <a:endParaRPr lang="en-IN" dirty="0" smtClean="0"/>
          </a:p>
          <a:p>
            <a:pPr>
              <a:buNone/>
            </a:pPr>
            <a:r>
              <a:rPr lang="en-IN" dirty="0" smtClean="0"/>
              <a:t>2)All the </a:t>
            </a:r>
            <a:r>
              <a:rPr lang="en-IN" dirty="0" err="1" smtClean="0"/>
              <a:t>murmers</a:t>
            </a:r>
            <a:r>
              <a:rPr lang="en-IN" dirty="0" smtClean="0"/>
              <a:t> increase with Squatting(Increase VR and CO) except MVP and HOCM</a:t>
            </a:r>
          </a:p>
          <a:p>
            <a:pPr>
              <a:buNone/>
            </a:pPr>
            <a:endParaRPr lang="en-IN" dirty="0" smtClean="0"/>
          </a:p>
          <a:p>
            <a:pPr>
              <a:buNone/>
            </a:pPr>
            <a:r>
              <a:rPr lang="en-IN" dirty="0" smtClean="0"/>
              <a:t>3)All right sided </a:t>
            </a:r>
            <a:r>
              <a:rPr lang="en-IN" dirty="0" err="1" smtClean="0"/>
              <a:t>murmers</a:t>
            </a:r>
            <a:r>
              <a:rPr lang="en-IN" dirty="0" smtClean="0"/>
              <a:t> increase with Inspiration</a:t>
            </a:r>
          </a:p>
          <a:p>
            <a:pPr>
              <a:buNone/>
            </a:pPr>
            <a:endParaRPr lang="en-IN" dirty="0" smtClean="0"/>
          </a:p>
          <a:p>
            <a:pPr>
              <a:buNone/>
            </a:pPr>
            <a:r>
              <a:rPr lang="en-IN" dirty="0" smtClean="0"/>
              <a:t>4)All left sided </a:t>
            </a:r>
            <a:r>
              <a:rPr lang="en-IN" dirty="0" err="1" smtClean="0"/>
              <a:t>murmers</a:t>
            </a:r>
            <a:r>
              <a:rPr lang="en-IN" dirty="0" smtClean="0"/>
              <a:t> decrease with inspiration except MVP and HOCM</a:t>
            </a:r>
          </a:p>
          <a:p>
            <a:pPr>
              <a:buNone/>
            </a:pPr>
            <a:endParaRPr lang="en-IN" dirty="0" smtClean="0"/>
          </a:p>
          <a:p>
            <a:pPr>
              <a:buNone/>
            </a:pPr>
            <a:r>
              <a:rPr lang="en-IN" dirty="0" smtClean="0"/>
              <a:t>5)</a:t>
            </a:r>
            <a:r>
              <a:rPr lang="en-IN" dirty="0" err="1" smtClean="0"/>
              <a:t>Murmer</a:t>
            </a:r>
            <a:r>
              <a:rPr lang="en-IN" dirty="0" smtClean="0"/>
              <a:t> of MVP and HOCM decrease with Squatting and Hand grip </a:t>
            </a:r>
          </a:p>
          <a:p>
            <a:pPr>
              <a:buNone/>
            </a:pPr>
            <a:endParaRPr lang="en-IN" dirty="0" smtClean="0"/>
          </a:p>
          <a:p>
            <a:pPr>
              <a:buNone/>
            </a:pPr>
            <a:r>
              <a:rPr lang="en-IN" dirty="0" smtClean="0"/>
              <a:t>6)</a:t>
            </a:r>
            <a:r>
              <a:rPr lang="en-IN" dirty="0" err="1" smtClean="0"/>
              <a:t>Murmer</a:t>
            </a:r>
            <a:r>
              <a:rPr lang="en-IN" dirty="0" smtClean="0"/>
              <a:t> of HOCM increase post VPC but MVP decrease post VPC</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530" y="111968"/>
            <a:ext cx="10515600" cy="1062459"/>
          </a:xfrm>
        </p:spPr>
        <p:txBody>
          <a:bodyPr/>
          <a:lstStyle/>
          <a:p>
            <a:pPr algn="l"/>
            <a:r>
              <a:rPr lang="en-US" b="1" dirty="0" smtClean="0"/>
              <a:t>Mitral stenosis</a:t>
            </a:r>
            <a:endParaRPr lang="en-IN" b="1" dirty="0"/>
          </a:p>
        </p:txBody>
      </p:sp>
      <p:sp>
        <p:nvSpPr>
          <p:cNvPr id="4" name="Content Placeholder 3"/>
          <p:cNvSpPr>
            <a:spLocks noGrp="1"/>
          </p:cNvSpPr>
          <p:nvPr>
            <p:ph sz="half" idx="1"/>
          </p:nvPr>
        </p:nvSpPr>
        <p:spPr>
          <a:xfrm>
            <a:off x="810207" y="1424409"/>
            <a:ext cx="5792071" cy="4402954"/>
          </a:xfrm>
        </p:spPr>
        <p:txBody>
          <a:bodyPr>
            <a:normAutofit fontScale="92500" lnSpcReduction="10000"/>
          </a:bodyPr>
          <a:lstStyle/>
          <a:p>
            <a:pPr marL="0" indent="0">
              <a:buNone/>
            </a:pPr>
            <a:r>
              <a:rPr lang="en-US" sz="3000" b="1" dirty="0" smtClean="0"/>
              <a:t>       Inspiration</a:t>
            </a:r>
            <a:br>
              <a:rPr lang="en-US" sz="3000" b="1" dirty="0" smtClean="0"/>
            </a:br>
            <a:r>
              <a:rPr lang="en-US" sz="3000" b="1" dirty="0" smtClean="0"/>
              <a:t>      Standing Up</a:t>
            </a:r>
          </a:p>
          <a:p>
            <a:pPr marL="0" indent="0">
              <a:buNone/>
            </a:pPr>
            <a:endParaRPr lang="en-US" dirty="0" smtClean="0"/>
          </a:p>
          <a:p>
            <a:pPr marL="0" indent="0"/>
            <a:r>
              <a:rPr lang="en-US" dirty="0" smtClean="0"/>
              <a:t>  Pulmonary venous return decreases   </a:t>
            </a:r>
          </a:p>
          <a:p>
            <a:pPr marL="0" indent="0"/>
            <a:r>
              <a:rPr lang="en-US" dirty="0"/>
              <a:t> </a:t>
            </a:r>
            <a:r>
              <a:rPr lang="en-US" dirty="0" smtClean="0"/>
              <a:t> LAP decrease</a:t>
            </a:r>
          </a:p>
          <a:p>
            <a:endParaRPr lang="en-US" dirty="0" smtClean="0"/>
          </a:p>
          <a:p>
            <a:r>
              <a:rPr lang="en-US" dirty="0" smtClean="0"/>
              <a:t>MDM reduced</a:t>
            </a:r>
          </a:p>
          <a:p>
            <a:r>
              <a:rPr lang="en-US" dirty="0" smtClean="0"/>
              <a:t>OS softens</a:t>
            </a:r>
          </a:p>
          <a:p>
            <a:r>
              <a:rPr lang="en-US" dirty="0" smtClean="0"/>
              <a:t>A2-OS widens</a:t>
            </a:r>
          </a:p>
          <a:p>
            <a:r>
              <a:rPr lang="en-US" dirty="0" smtClean="0"/>
              <a:t>A2-P2-OS audible (3sequential sounds)</a:t>
            </a:r>
            <a:endParaRPr lang="en-IN" dirty="0"/>
          </a:p>
        </p:txBody>
      </p:sp>
      <p:sp>
        <p:nvSpPr>
          <p:cNvPr id="5" name="Content Placeholder 4"/>
          <p:cNvSpPr>
            <a:spLocks noGrp="1"/>
          </p:cNvSpPr>
          <p:nvPr>
            <p:ph sz="half" idx="2"/>
          </p:nvPr>
        </p:nvSpPr>
        <p:spPr>
          <a:xfrm>
            <a:off x="6960096" y="1600201"/>
            <a:ext cx="4622304" cy="4525963"/>
          </a:xfrm>
        </p:spPr>
        <p:txBody>
          <a:bodyPr>
            <a:normAutofit fontScale="92500" lnSpcReduction="10000"/>
          </a:bodyPr>
          <a:lstStyle/>
          <a:p>
            <a:pPr marL="0" indent="0">
              <a:buNone/>
            </a:pPr>
            <a:r>
              <a:rPr lang="en-US" sz="3000" b="1" dirty="0" smtClean="0"/>
              <a:t>       </a:t>
            </a:r>
            <a:r>
              <a:rPr lang="en-US" sz="3000" b="1" dirty="0" err="1" smtClean="0"/>
              <a:t>Exersise</a:t>
            </a:r>
            <a:r>
              <a:rPr lang="en-US" sz="3000" b="1" dirty="0" smtClean="0"/>
              <a:t>/Hand grip</a:t>
            </a:r>
          </a:p>
          <a:p>
            <a:pPr marL="0" indent="0">
              <a:buNone/>
            </a:pPr>
            <a:r>
              <a:rPr lang="en-IN" sz="3000" b="1" dirty="0" smtClean="0"/>
              <a:t>      </a:t>
            </a:r>
            <a:r>
              <a:rPr lang="en-IN" sz="3000" b="1" dirty="0" err="1" smtClean="0"/>
              <a:t>Amylnitrate</a:t>
            </a:r>
            <a:r>
              <a:rPr lang="en-IN" sz="3000" b="1" dirty="0" smtClean="0"/>
              <a:t>/Squatting</a:t>
            </a:r>
            <a:endParaRPr lang="en-US" sz="3000" b="1" dirty="0" smtClean="0"/>
          </a:p>
          <a:p>
            <a:endParaRPr lang="en-US" dirty="0" smtClean="0"/>
          </a:p>
          <a:p>
            <a:endParaRPr lang="en-US" dirty="0"/>
          </a:p>
          <a:p>
            <a:r>
              <a:rPr lang="en-US" dirty="0" smtClean="0"/>
              <a:t>HR, CO and Flow rate increases</a:t>
            </a:r>
          </a:p>
          <a:p>
            <a:pPr>
              <a:buNone/>
            </a:pPr>
            <a:endParaRPr lang="en-US" dirty="0" smtClean="0"/>
          </a:p>
          <a:p>
            <a:r>
              <a:rPr lang="en-US" dirty="0" err="1" smtClean="0"/>
              <a:t>MDMaccentuated</a:t>
            </a:r>
            <a:endParaRPr lang="en-IN" dirty="0"/>
          </a:p>
        </p:txBody>
      </p:sp>
      <p:sp>
        <p:nvSpPr>
          <p:cNvPr id="10" name="Down Arrow 9"/>
          <p:cNvSpPr/>
          <p:nvPr/>
        </p:nvSpPr>
        <p:spPr>
          <a:xfrm>
            <a:off x="2052735" y="2211355"/>
            <a:ext cx="270588" cy="5691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1990530" y="3530083"/>
            <a:ext cx="270588" cy="5691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8055429" y="2559699"/>
            <a:ext cx="270588" cy="5691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8114523" y="3757128"/>
            <a:ext cx="270588" cy="5691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275045" y="6195527"/>
            <a:ext cx="5281127" cy="461665"/>
          </a:xfrm>
          <a:prstGeom prst="rect">
            <a:avLst/>
          </a:prstGeom>
          <a:noFill/>
        </p:spPr>
        <p:txBody>
          <a:bodyPr wrap="square" rtlCol="0">
            <a:spAutoFit/>
          </a:bodyPr>
          <a:lstStyle/>
          <a:p>
            <a:r>
              <a:rPr lang="en-US" sz="2400" b="1" dirty="0" err="1" smtClean="0"/>
              <a:t>Valsalva</a:t>
            </a:r>
            <a:r>
              <a:rPr lang="en-US" sz="2400" b="1" dirty="0" smtClean="0"/>
              <a:t> shows Square wave response</a:t>
            </a:r>
            <a:endParaRPr lang="en-US" sz="2400" b="1" dirty="0"/>
          </a:p>
        </p:txBody>
      </p:sp>
    </p:spTree>
    <p:extLst>
      <p:ext uri="{BB962C8B-B14F-4D97-AF65-F5344CB8AC3E}">
        <p14:creationId xmlns="" xmlns:p14="http://schemas.microsoft.com/office/powerpoint/2010/main" val="15040519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6"/>
            <a:ext cx="11067661" cy="679904"/>
          </a:xfrm>
        </p:spPr>
        <p:txBody>
          <a:bodyPr>
            <a:normAutofit fontScale="90000"/>
          </a:bodyPr>
          <a:lstStyle/>
          <a:p>
            <a:pPr algn="l"/>
            <a:r>
              <a:rPr lang="en-US" b="1" dirty="0" smtClean="0"/>
              <a:t>Mitral regurgitation</a:t>
            </a:r>
            <a:endParaRPr lang="en-IN" b="1" dirty="0"/>
          </a:p>
        </p:txBody>
      </p:sp>
      <p:sp>
        <p:nvSpPr>
          <p:cNvPr id="3" name="Content Placeholder 2"/>
          <p:cNvSpPr>
            <a:spLocks noGrp="1"/>
          </p:cNvSpPr>
          <p:nvPr>
            <p:ph sz="half" idx="1"/>
          </p:nvPr>
        </p:nvSpPr>
        <p:spPr>
          <a:xfrm>
            <a:off x="5589037" y="2973290"/>
            <a:ext cx="3498979" cy="2597086"/>
          </a:xfrm>
        </p:spPr>
        <p:txBody>
          <a:bodyPr>
            <a:normAutofit/>
          </a:bodyPr>
          <a:lstStyle/>
          <a:p>
            <a:r>
              <a:rPr lang="en-US" dirty="0" smtClean="0"/>
              <a:t> Amyl nitrite</a:t>
            </a:r>
          </a:p>
          <a:p>
            <a:endParaRPr lang="en-US" dirty="0" smtClean="0"/>
          </a:p>
          <a:p>
            <a:r>
              <a:rPr lang="en-IN" dirty="0" smtClean="0"/>
              <a:t> SVR decrease</a:t>
            </a:r>
            <a:endParaRPr lang="en-US" dirty="0" smtClean="0"/>
          </a:p>
          <a:p>
            <a:pPr marL="0" indent="0">
              <a:buNone/>
            </a:pPr>
            <a:endParaRPr lang="en-US" dirty="0" smtClean="0"/>
          </a:p>
          <a:p>
            <a:pPr marL="0" indent="0">
              <a:buNone/>
            </a:pPr>
            <a:r>
              <a:rPr lang="en-US" dirty="0" smtClean="0"/>
              <a:t> Attenuate </a:t>
            </a:r>
            <a:r>
              <a:rPr lang="en-US" dirty="0" err="1" smtClean="0"/>
              <a:t>murmer</a:t>
            </a:r>
            <a:endParaRPr lang="en-IN" dirty="0"/>
          </a:p>
        </p:txBody>
      </p:sp>
      <p:sp>
        <p:nvSpPr>
          <p:cNvPr id="4" name="Content Placeholder 3"/>
          <p:cNvSpPr>
            <a:spLocks noGrp="1"/>
          </p:cNvSpPr>
          <p:nvPr>
            <p:ph sz="half" idx="2"/>
          </p:nvPr>
        </p:nvSpPr>
        <p:spPr>
          <a:xfrm>
            <a:off x="825759" y="2295331"/>
            <a:ext cx="3960845" cy="3387012"/>
          </a:xfrm>
        </p:spPr>
        <p:txBody>
          <a:bodyPr>
            <a:normAutofit/>
          </a:bodyPr>
          <a:lstStyle/>
          <a:p>
            <a:pPr>
              <a:buNone/>
            </a:pPr>
            <a:endParaRPr lang="en-US" dirty="0" smtClean="0"/>
          </a:p>
          <a:p>
            <a:r>
              <a:rPr lang="en-US" dirty="0" smtClean="0"/>
              <a:t>Isometric exercise</a:t>
            </a:r>
          </a:p>
          <a:p>
            <a:pPr marL="0" indent="0">
              <a:buNone/>
            </a:pPr>
            <a:endParaRPr lang="en-US" dirty="0"/>
          </a:p>
          <a:p>
            <a:pPr marL="0" indent="0"/>
            <a:r>
              <a:rPr lang="en-IN" dirty="0" smtClean="0"/>
              <a:t>SVR and CO increase</a:t>
            </a:r>
          </a:p>
          <a:p>
            <a:pPr marL="0" indent="0"/>
            <a:endParaRPr lang="en-US" dirty="0" smtClean="0"/>
          </a:p>
          <a:p>
            <a:pPr marL="0" indent="0">
              <a:buNone/>
            </a:pPr>
            <a:r>
              <a:rPr lang="en-US" dirty="0" smtClean="0"/>
              <a:t>Augments </a:t>
            </a:r>
            <a:r>
              <a:rPr lang="en-US" dirty="0" err="1" smtClean="0"/>
              <a:t>murmer</a:t>
            </a:r>
            <a:endParaRPr lang="en-IN" dirty="0"/>
          </a:p>
        </p:txBody>
      </p:sp>
      <p:sp>
        <p:nvSpPr>
          <p:cNvPr id="5" name="TextBox 4"/>
          <p:cNvSpPr txBox="1"/>
          <p:nvPr/>
        </p:nvSpPr>
        <p:spPr>
          <a:xfrm>
            <a:off x="877077" y="1138335"/>
            <a:ext cx="7669764" cy="830997"/>
          </a:xfrm>
          <a:prstGeom prst="rect">
            <a:avLst/>
          </a:prstGeom>
          <a:noFill/>
        </p:spPr>
        <p:txBody>
          <a:bodyPr wrap="square" rtlCol="0">
            <a:spAutoFit/>
          </a:bodyPr>
          <a:lstStyle/>
          <a:p>
            <a:r>
              <a:rPr lang="en-IN" sz="2400" b="1" dirty="0" smtClean="0">
                <a:solidFill>
                  <a:schemeClr val="bg2">
                    <a:lumMod val="50000"/>
                  </a:schemeClr>
                </a:solidFill>
              </a:rPr>
              <a:t>MR </a:t>
            </a:r>
            <a:r>
              <a:rPr lang="en-IN" sz="2400" b="1" dirty="0" err="1" smtClean="0">
                <a:solidFill>
                  <a:schemeClr val="bg2">
                    <a:lumMod val="50000"/>
                  </a:schemeClr>
                </a:solidFill>
              </a:rPr>
              <a:t>murmer</a:t>
            </a:r>
            <a:r>
              <a:rPr lang="en-IN" sz="2400" b="1" dirty="0" smtClean="0">
                <a:solidFill>
                  <a:schemeClr val="bg2">
                    <a:lumMod val="50000"/>
                  </a:schemeClr>
                </a:solidFill>
              </a:rPr>
              <a:t> show no respiratory variation</a:t>
            </a:r>
          </a:p>
          <a:p>
            <a:r>
              <a:rPr lang="en-IN" sz="2400" b="1" dirty="0" smtClean="0"/>
              <a:t>MR </a:t>
            </a:r>
            <a:r>
              <a:rPr lang="en-IN" sz="2400" b="1" dirty="0" err="1" smtClean="0"/>
              <a:t>murmer</a:t>
            </a:r>
            <a:r>
              <a:rPr lang="en-IN" sz="2400" b="1" dirty="0" smtClean="0"/>
              <a:t> </a:t>
            </a:r>
            <a:r>
              <a:rPr lang="en-IN" sz="2400" b="1" dirty="0" err="1" smtClean="0"/>
              <a:t>donot</a:t>
            </a:r>
            <a:r>
              <a:rPr lang="en-IN" sz="2400" b="1" dirty="0" smtClean="0"/>
              <a:t> vary with cycle length changes </a:t>
            </a:r>
            <a:endParaRPr lang="en-US" sz="2400" b="1" dirty="0"/>
          </a:p>
        </p:txBody>
      </p:sp>
      <p:sp>
        <p:nvSpPr>
          <p:cNvPr id="6" name="Down Arrow 5"/>
          <p:cNvSpPr/>
          <p:nvPr/>
        </p:nvSpPr>
        <p:spPr>
          <a:xfrm>
            <a:off x="2099388" y="3265714"/>
            <a:ext cx="270588" cy="5691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2139820" y="4285861"/>
            <a:ext cx="270588" cy="5691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6705600" y="3421225"/>
            <a:ext cx="270588" cy="5691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6783355" y="4497357"/>
            <a:ext cx="270588" cy="5691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p:cNvPicPr>
            <a:picLocks noChangeAspect="1" noChangeArrowheads="1"/>
          </p:cNvPicPr>
          <p:nvPr/>
        </p:nvPicPr>
        <p:blipFill>
          <a:blip r:embed="rId2"/>
          <a:srcRect/>
          <a:stretch>
            <a:fillRect/>
          </a:stretch>
        </p:blipFill>
        <p:spPr bwMode="auto">
          <a:xfrm>
            <a:off x="8574671" y="292651"/>
            <a:ext cx="3219450" cy="3324225"/>
          </a:xfrm>
          <a:prstGeom prst="rect">
            <a:avLst/>
          </a:prstGeom>
          <a:noFill/>
          <a:ln w="9525">
            <a:noFill/>
            <a:miter lim="800000"/>
            <a:headEnd/>
            <a:tailEnd/>
          </a:ln>
          <a:effectLst/>
        </p:spPr>
      </p:pic>
    </p:spTree>
    <p:extLst>
      <p:ext uri="{BB962C8B-B14F-4D97-AF65-F5344CB8AC3E}">
        <p14:creationId xmlns="" xmlns:p14="http://schemas.microsoft.com/office/powerpoint/2010/main" val="335884321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19863"/>
          </a:xfrm>
        </p:spPr>
        <p:txBody>
          <a:bodyPr/>
          <a:lstStyle/>
          <a:p>
            <a:pPr algn="l"/>
            <a:r>
              <a:rPr lang="en-US" b="1" dirty="0" smtClean="0"/>
              <a:t>Aortic stenosis</a:t>
            </a:r>
            <a:endParaRPr lang="en-IN" b="1" dirty="0"/>
          </a:p>
        </p:txBody>
      </p:sp>
      <p:sp>
        <p:nvSpPr>
          <p:cNvPr id="3" name="Content Placeholder 2"/>
          <p:cNvSpPr>
            <a:spLocks noGrp="1"/>
          </p:cNvSpPr>
          <p:nvPr>
            <p:ph sz="half" idx="1"/>
          </p:nvPr>
        </p:nvSpPr>
        <p:spPr>
          <a:xfrm>
            <a:off x="5204926" y="2469438"/>
            <a:ext cx="3621833" cy="3688766"/>
          </a:xfrm>
        </p:spPr>
        <p:txBody>
          <a:bodyPr>
            <a:normAutofit/>
          </a:bodyPr>
          <a:lstStyle/>
          <a:p>
            <a:pPr>
              <a:buNone/>
            </a:pPr>
            <a:r>
              <a:rPr lang="en-US" b="1" dirty="0" smtClean="0"/>
              <a:t>        Hand grip</a:t>
            </a:r>
            <a:endParaRPr lang="en-US" dirty="0" smtClean="0"/>
          </a:p>
          <a:p>
            <a:endParaRPr lang="en-US" dirty="0"/>
          </a:p>
          <a:p>
            <a:pPr marL="0" indent="0">
              <a:buNone/>
            </a:pPr>
            <a:r>
              <a:rPr lang="en-US" dirty="0" smtClean="0"/>
              <a:t>      SVR Increase</a:t>
            </a:r>
          </a:p>
          <a:p>
            <a:pPr marL="0" indent="0">
              <a:buNone/>
            </a:pPr>
            <a:endParaRPr lang="en-US" dirty="0" smtClean="0"/>
          </a:p>
          <a:p>
            <a:pPr marL="0" indent="0">
              <a:buNone/>
            </a:pPr>
            <a:r>
              <a:rPr lang="en-IN" dirty="0" smtClean="0"/>
              <a:t>      Gradient decreases</a:t>
            </a:r>
          </a:p>
          <a:p>
            <a:pPr marL="0" indent="0">
              <a:buNone/>
            </a:pPr>
            <a:endParaRPr lang="en-US" dirty="0" smtClean="0"/>
          </a:p>
          <a:p>
            <a:pPr marL="0" indent="0">
              <a:buNone/>
            </a:pPr>
            <a:r>
              <a:rPr lang="en-US" dirty="0" smtClean="0"/>
              <a:t>    Diminishes </a:t>
            </a:r>
            <a:r>
              <a:rPr lang="en-US" dirty="0" err="1" smtClean="0"/>
              <a:t>murmer</a:t>
            </a:r>
            <a:endParaRPr lang="en-IN" dirty="0"/>
          </a:p>
        </p:txBody>
      </p:sp>
      <p:sp>
        <p:nvSpPr>
          <p:cNvPr id="4" name="Content Placeholder 3"/>
          <p:cNvSpPr>
            <a:spLocks noGrp="1"/>
          </p:cNvSpPr>
          <p:nvPr>
            <p:ph sz="half" idx="2"/>
          </p:nvPr>
        </p:nvSpPr>
        <p:spPr>
          <a:xfrm>
            <a:off x="284582" y="2581405"/>
            <a:ext cx="5005875" cy="3763411"/>
          </a:xfrm>
        </p:spPr>
        <p:txBody>
          <a:bodyPr>
            <a:normAutofit/>
          </a:bodyPr>
          <a:lstStyle/>
          <a:p>
            <a:pPr>
              <a:buNone/>
            </a:pPr>
            <a:r>
              <a:rPr lang="en-US" b="1" dirty="0" smtClean="0"/>
              <a:t>                     Post PVC beat</a:t>
            </a:r>
          </a:p>
          <a:p>
            <a:pPr>
              <a:buNone/>
            </a:pPr>
            <a:endParaRPr lang="en-IN" b="1" dirty="0" smtClean="0"/>
          </a:p>
          <a:p>
            <a:pPr marL="0" indent="0">
              <a:buNone/>
            </a:pPr>
            <a:r>
              <a:rPr lang="en-US" dirty="0" smtClean="0"/>
              <a:t>Filling and contractility increases</a:t>
            </a:r>
          </a:p>
          <a:p>
            <a:pPr marL="0" indent="0">
              <a:buNone/>
            </a:pPr>
            <a:endParaRPr lang="en-US" dirty="0" smtClean="0"/>
          </a:p>
          <a:p>
            <a:pPr marL="0" indent="0">
              <a:buNone/>
            </a:pPr>
            <a:r>
              <a:rPr lang="en-US" dirty="0" smtClean="0"/>
              <a:t>                      Gradient increase</a:t>
            </a:r>
          </a:p>
          <a:p>
            <a:pPr marL="0" indent="0">
              <a:buNone/>
            </a:pPr>
            <a:endParaRPr lang="en-US" dirty="0" smtClean="0"/>
          </a:p>
          <a:p>
            <a:pPr marL="0" indent="0">
              <a:buNone/>
            </a:pPr>
            <a:r>
              <a:rPr lang="en-US" dirty="0" smtClean="0"/>
              <a:t>                     Augments </a:t>
            </a:r>
            <a:r>
              <a:rPr lang="en-US" dirty="0" err="1" smtClean="0"/>
              <a:t>murmer</a:t>
            </a:r>
            <a:endParaRPr lang="en-IN" dirty="0"/>
          </a:p>
        </p:txBody>
      </p:sp>
      <p:sp>
        <p:nvSpPr>
          <p:cNvPr id="5" name="TextBox 4"/>
          <p:cNvSpPr txBox="1"/>
          <p:nvPr/>
        </p:nvSpPr>
        <p:spPr>
          <a:xfrm>
            <a:off x="811763" y="1259633"/>
            <a:ext cx="7669764" cy="830997"/>
          </a:xfrm>
          <a:prstGeom prst="rect">
            <a:avLst/>
          </a:prstGeom>
          <a:noFill/>
        </p:spPr>
        <p:txBody>
          <a:bodyPr wrap="square" rtlCol="0">
            <a:spAutoFit/>
          </a:bodyPr>
          <a:lstStyle/>
          <a:p>
            <a:r>
              <a:rPr lang="en-IN" sz="2400" b="1" dirty="0" smtClean="0"/>
              <a:t>All Left sided </a:t>
            </a:r>
            <a:r>
              <a:rPr lang="en-IN" sz="2400" b="1" dirty="0" err="1" smtClean="0"/>
              <a:t>murmers</a:t>
            </a:r>
            <a:r>
              <a:rPr lang="en-IN" sz="2400" b="1" dirty="0" smtClean="0"/>
              <a:t> increase with isometric hand grip </a:t>
            </a:r>
          </a:p>
          <a:p>
            <a:r>
              <a:rPr lang="en-IN" sz="2400" b="1" dirty="0" smtClean="0"/>
              <a:t>Except MVP, HOCM and AS</a:t>
            </a:r>
            <a:endParaRPr lang="en-US" sz="2400" b="1" dirty="0"/>
          </a:p>
        </p:txBody>
      </p:sp>
      <p:sp>
        <p:nvSpPr>
          <p:cNvPr id="7" name="Down Arrow 6"/>
          <p:cNvSpPr/>
          <p:nvPr/>
        </p:nvSpPr>
        <p:spPr>
          <a:xfrm>
            <a:off x="2911151" y="3069772"/>
            <a:ext cx="270588" cy="5691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6643397" y="2976466"/>
            <a:ext cx="270588" cy="5691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2929812" y="4068147"/>
            <a:ext cx="270588" cy="5691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2942253" y="5097623"/>
            <a:ext cx="270588" cy="5691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6665167" y="3968621"/>
            <a:ext cx="270588" cy="5691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6702491" y="5022978"/>
            <a:ext cx="270588" cy="5691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p:cNvPicPr>
            <a:picLocks noChangeAspect="1" noChangeArrowheads="1"/>
          </p:cNvPicPr>
          <p:nvPr/>
        </p:nvPicPr>
        <p:blipFill>
          <a:blip r:embed="rId2"/>
          <a:srcRect/>
          <a:stretch>
            <a:fillRect/>
          </a:stretch>
        </p:blipFill>
        <p:spPr bwMode="auto">
          <a:xfrm>
            <a:off x="8203747" y="74648"/>
            <a:ext cx="3857625" cy="4057650"/>
          </a:xfrm>
          <a:prstGeom prst="rect">
            <a:avLst/>
          </a:prstGeom>
          <a:noFill/>
          <a:ln w="9525">
            <a:noFill/>
            <a:miter lim="800000"/>
            <a:headEnd/>
            <a:tailEnd/>
          </a:ln>
          <a:effectLst/>
        </p:spPr>
      </p:pic>
    </p:spTree>
    <p:extLst>
      <p:ext uri="{BB962C8B-B14F-4D97-AF65-F5344CB8AC3E}">
        <p14:creationId xmlns="" xmlns:p14="http://schemas.microsoft.com/office/powerpoint/2010/main" val="294167426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6"/>
            <a:ext cx="11067661" cy="679904"/>
          </a:xfrm>
        </p:spPr>
        <p:txBody>
          <a:bodyPr>
            <a:normAutofit fontScale="90000"/>
          </a:bodyPr>
          <a:lstStyle/>
          <a:p>
            <a:pPr algn="l"/>
            <a:r>
              <a:rPr lang="en-US" b="1" dirty="0" smtClean="0"/>
              <a:t>Aortic regurgitation</a:t>
            </a:r>
            <a:endParaRPr lang="en-IN" b="1" dirty="0"/>
          </a:p>
        </p:txBody>
      </p:sp>
      <p:sp>
        <p:nvSpPr>
          <p:cNvPr id="3" name="Content Placeholder 2"/>
          <p:cNvSpPr>
            <a:spLocks noGrp="1"/>
          </p:cNvSpPr>
          <p:nvPr>
            <p:ph sz="half" idx="1"/>
          </p:nvPr>
        </p:nvSpPr>
        <p:spPr>
          <a:xfrm>
            <a:off x="4404050" y="1872278"/>
            <a:ext cx="3498979" cy="2597086"/>
          </a:xfrm>
        </p:spPr>
        <p:txBody>
          <a:bodyPr>
            <a:normAutofit/>
          </a:bodyPr>
          <a:lstStyle/>
          <a:p>
            <a:r>
              <a:rPr lang="en-US" dirty="0" smtClean="0"/>
              <a:t> Amyl nitrite</a:t>
            </a:r>
          </a:p>
          <a:p>
            <a:endParaRPr lang="en-US" dirty="0" smtClean="0"/>
          </a:p>
          <a:p>
            <a:r>
              <a:rPr lang="en-IN" dirty="0" smtClean="0"/>
              <a:t> SVR decrease</a:t>
            </a:r>
            <a:endParaRPr lang="en-US" dirty="0" smtClean="0"/>
          </a:p>
          <a:p>
            <a:pPr marL="0" indent="0">
              <a:buNone/>
            </a:pPr>
            <a:endParaRPr lang="en-US" dirty="0" smtClean="0"/>
          </a:p>
          <a:p>
            <a:pPr marL="0" indent="0">
              <a:buNone/>
            </a:pPr>
            <a:r>
              <a:rPr lang="en-US" dirty="0" smtClean="0"/>
              <a:t> Attenuate </a:t>
            </a:r>
            <a:r>
              <a:rPr lang="en-US" dirty="0" err="1" smtClean="0"/>
              <a:t>murmer</a:t>
            </a:r>
            <a:endParaRPr lang="en-IN" dirty="0"/>
          </a:p>
        </p:txBody>
      </p:sp>
      <p:sp>
        <p:nvSpPr>
          <p:cNvPr id="4" name="Content Placeholder 3"/>
          <p:cNvSpPr>
            <a:spLocks noGrp="1"/>
          </p:cNvSpPr>
          <p:nvPr>
            <p:ph sz="half" idx="2"/>
          </p:nvPr>
        </p:nvSpPr>
        <p:spPr>
          <a:xfrm>
            <a:off x="956387" y="1315616"/>
            <a:ext cx="3960845" cy="3387012"/>
          </a:xfrm>
        </p:spPr>
        <p:txBody>
          <a:bodyPr>
            <a:normAutofit/>
          </a:bodyPr>
          <a:lstStyle/>
          <a:p>
            <a:pPr>
              <a:buNone/>
            </a:pPr>
            <a:endParaRPr lang="en-US" dirty="0" smtClean="0"/>
          </a:p>
          <a:p>
            <a:r>
              <a:rPr lang="en-US" dirty="0" smtClean="0"/>
              <a:t>Isometric exercise</a:t>
            </a:r>
          </a:p>
          <a:p>
            <a:pPr marL="0" indent="0">
              <a:buNone/>
            </a:pPr>
            <a:endParaRPr lang="en-US" dirty="0"/>
          </a:p>
          <a:p>
            <a:pPr marL="0" indent="0"/>
            <a:r>
              <a:rPr lang="en-IN" dirty="0" smtClean="0"/>
              <a:t>SVR and CO increase</a:t>
            </a:r>
          </a:p>
          <a:p>
            <a:pPr marL="0" indent="0"/>
            <a:endParaRPr lang="en-US" dirty="0" smtClean="0"/>
          </a:p>
          <a:p>
            <a:pPr marL="0" indent="0">
              <a:buNone/>
            </a:pPr>
            <a:r>
              <a:rPr lang="en-US" dirty="0" smtClean="0"/>
              <a:t>Augments </a:t>
            </a:r>
            <a:r>
              <a:rPr lang="en-US" dirty="0" err="1" smtClean="0"/>
              <a:t>murmer</a:t>
            </a:r>
            <a:endParaRPr lang="en-IN" dirty="0"/>
          </a:p>
        </p:txBody>
      </p:sp>
      <p:sp>
        <p:nvSpPr>
          <p:cNvPr id="6" name="Down Arrow 5"/>
          <p:cNvSpPr/>
          <p:nvPr/>
        </p:nvSpPr>
        <p:spPr>
          <a:xfrm>
            <a:off x="2146042" y="2258009"/>
            <a:ext cx="270588" cy="5691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2158482" y="3287486"/>
            <a:ext cx="270588" cy="5691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5623250" y="2320213"/>
            <a:ext cx="270588" cy="5691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5617028" y="3405675"/>
            <a:ext cx="270588" cy="5691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p:cNvPicPr>
            <a:picLocks noChangeAspect="1" noChangeArrowheads="1"/>
          </p:cNvPicPr>
          <p:nvPr/>
        </p:nvPicPr>
        <p:blipFill>
          <a:blip r:embed="rId2"/>
          <a:srcRect/>
          <a:stretch>
            <a:fillRect/>
          </a:stretch>
        </p:blipFill>
        <p:spPr bwMode="auto">
          <a:xfrm>
            <a:off x="7468994" y="154732"/>
            <a:ext cx="4591050" cy="4495800"/>
          </a:xfrm>
          <a:prstGeom prst="rect">
            <a:avLst/>
          </a:prstGeom>
          <a:noFill/>
          <a:ln w="9525">
            <a:noFill/>
            <a:miter lim="800000"/>
            <a:headEnd/>
            <a:tailEnd/>
          </a:ln>
          <a:effectLst/>
        </p:spPr>
      </p:pic>
    </p:spTree>
    <p:extLst>
      <p:ext uri="{BB962C8B-B14F-4D97-AF65-F5344CB8AC3E}">
        <p14:creationId xmlns="" xmlns:p14="http://schemas.microsoft.com/office/powerpoint/2010/main" val="33588432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                </a:t>
            </a:r>
            <a:r>
              <a:rPr lang="en-US" sz="5400" b="1" dirty="0" smtClean="0"/>
              <a:t>MVP</a:t>
            </a:r>
            <a:endParaRPr lang="en-IN" b="1" dirty="0"/>
          </a:p>
        </p:txBody>
      </p:sp>
      <p:sp>
        <p:nvSpPr>
          <p:cNvPr id="3" name="Content Placeholder 2"/>
          <p:cNvSpPr>
            <a:spLocks noGrp="1"/>
          </p:cNvSpPr>
          <p:nvPr>
            <p:ph sz="half" idx="1"/>
          </p:nvPr>
        </p:nvSpPr>
        <p:spPr>
          <a:xfrm>
            <a:off x="539621" y="3243878"/>
            <a:ext cx="5181600" cy="2877004"/>
          </a:xfrm>
        </p:spPr>
        <p:txBody>
          <a:bodyPr/>
          <a:lstStyle/>
          <a:p>
            <a:pPr marL="0" indent="0">
              <a:buNone/>
            </a:pPr>
            <a:r>
              <a:rPr lang="en-US" dirty="0" smtClean="0"/>
              <a:t>      Standing and </a:t>
            </a:r>
            <a:r>
              <a:rPr lang="en-US" dirty="0" err="1" smtClean="0"/>
              <a:t>valsalva</a:t>
            </a:r>
            <a:endParaRPr lang="en-US" dirty="0" smtClean="0"/>
          </a:p>
          <a:p>
            <a:pPr marL="0" indent="0">
              <a:buNone/>
            </a:pPr>
            <a:endParaRPr lang="en-IN" dirty="0" smtClean="0"/>
          </a:p>
          <a:p>
            <a:r>
              <a:rPr lang="en-US" dirty="0" smtClean="0"/>
              <a:t>LV volume decreased</a:t>
            </a:r>
          </a:p>
          <a:p>
            <a:endParaRPr lang="en-US" dirty="0" smtClean="0"/>
          </a:p>
          <a:p>
            <a:r>
              <a:rPr lang="en-US" dirty="0" smtClean="0"/>
              <a:t>Earlier Click and long </a:t>
            </a:r>
            <a:r>
              <a:rPr lang="en-US" dirty="0" err="1" smtClean="0"/>
              <a:t>murmer</a:t>
            </a:r>
            <a:r>
              <a:rPr lang="en-US" dirty="0" smtClean="0"/>
              <a:t> </a:t>
            </a:r>
          </a:p>
          <a:p>
            <a:endParaRPr lang="en-US" dirty="0"/>
          </a:p>
        </p:txBody>
      </p:sp>
      <p:sp>
        <p:nvSpPr>
          <p:cNvPr id="4" name="Content Placeholder 3"/>
          <p:cNvSpPr>
            <a:spLocks noGrp="1"/>
          </p:cNvSpPr>
          <p:nvPr>
            <p:ph sz="half" idx="2"/>
          </p:nvPr>
        </p:nvSpPr>
        <p:spPr>
          <a:xfrm>
            <a:off x="5523723" y="3271870"/>
            <a:ext cx="6475445" cy="3035624"/>
          </a:xfrm>
        </p:spPr>
        <p:txBody>
          <a:bodyPr/>
          <a:lstStyle/>
          <a:p>
            <a:pPr marL="0" indent="0">
              <a:buNone/>
            </a:pPr>
            <a:r>
              <a:rPr lang="en-US" dirty="0" smtClean="0"/>
              <a:t>Squatting, Post ectopic, Isometric exercise</a:t>
            </a:r>
          </a:p>
          <a:p>
            <a:pPr marL="0" indent="0">
              <a:buNone/>
            </a:pPr>
            <a:endParaRPr lang="en-IN" dirty="0" smtClean="0"/>
          </a:p>
          <a:p>
            <a:r>
              <a:rPr lang="en-US" dirty="0" smtClean="0"/>
              <a:t>LV volume increased</a:t>
            </a:r>
          </a:p>
          <a:p>
            <a:endParaRPr lang="en-US" dirty="0" smtClean="0"/>
          </a:p>
          <a:p>
            <a:r>
              <a:rPr lang="en-IN" dirty="0" smtClean="0"/>
              <a:t>Late click and short </a:t>
            </a:r>
            <a:r>
              <a:rPr lang="en-IN" dirty="0" err="1" smtClean="0"/>
              <a:t>murmer</a:t>
            </a:r>
            <a:endParaRPr lang="en-US" dirty="0" smtClean="0"/>
          </a:p>
          <a:p>
            <a:pPr marL="0" indent="0">
              <a:buNone/>
            </a:pPr>
            <a:endParaRPr lang="en-US" dirty="0"/>
          </a:p>
        </p:txBody>
      </p:sp>
      <p:sp>
        <p:nvSpPr>
          <p:cNvPr id="5" name="Down Arrow 4"/>
          <p:cNvSpPr/>
          <p:nvPr/>
        </p:nvSpPr>
        <p:spPr>
          <a:xfrm>
            <a:off x="2491275" y="4683967"/>
            <a:ext cx="270588" cy="5691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2503716" y="3726024"/>
            <a:ext cx="270588" cy="5691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7290319" y="3772678"/>
            <a:ext cx="270588" cy="5691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7262328" y="4659086"/>
            <a:ext cx="270588" cy="5691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photo_2024-08-16_09-40-48.jpg"/>
          <p:cNvPicPr>
            <a:picLocks noChangeAspect="1"/>
          </p:cNvPicPr>
          <p:nvPr/>
        </p:nvPicPr>
        <p:blipFill>
          <a:blip r:embed="rId2"/>
          <a:srcRect l="31607" t="7568" r="52475" b="55357"/>
          <a:stretch>
            <a:fillRect/>
          </a:stretch>
        </p:blipFill>
        <p:spPr>
          <a:xfrm>
            <a:off x="223935" y="0"/>
            <a:ext cx="2631231" cy="2757734"/>
          </a:xfrm>
          <a:prstGeom prst="rect">
            <a:avLst/>
          </a:prstGeom>
        </p:spPr>
      </p:pic>
      <p:pic>
        <p:nvPicPr>
          <p:cNvPr id="5122" name="Picture 2"/>
          <p:cNvPicPr>
            <a:picLocks noChangeAspect="1" noChangeArrowheads="1"/>
          </p:cNvPicPr>
          <p:nvPr/>
        </p:nvPicPr>
        <p:blipFill>
          <a:blip r:embed="rId3"/>
          <a:srcRect/>
          <a:stretch>
            <a:fillRect/>
          </a:stretch>
        </p:blipFill>
        <p:spPr bwMode="auto">
          <a:xfrm>
            <a:off x="4487669" y="46655"/>
            <a:ext cx="7629683" cy="3153747"/>
          </a:xfrm>
          <a:prstGeom prst="rect">
            <a:avLst/>
          </a:prstGeom>
          <a:noFill/>
          <a:ln w="9525">
            <a:noFill/>
            <a:miter lim="800000"/>
            <a:headEnd/>
            <a:tailEnd/>
          </a:ln>
          <a:effectLst/>
        </p:spPr>
      </p:pic>
    </p:spTree>
    <p:extLst>
      <p:ext uri="{BB962C8B-B14F-4D97-AF65-F5344CB8AC3E}">
        <p14:creationId xmlns="" xmlns:p14="http://schemas.microsoft.com/office/powerpoint/2010/main" val="34787012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photo_2024-08-25_17-43-30.jpg"/>
          <p:cNvPicPr>
            <a:picLocks noGrp="1" noChangeAspect="1"/>
          </p:cNvPicPr>
          <p:nvPr>
            <p:ph sz="half" idx="1"/>
          </p:nvPr>
        </p:nvPicPr>
        <p:blipFill>
          <a:blip r:embed="rId2"/>
          <a:srcRect l="20738" t="1647" r="27401" b="714"/>
          <a:stretch>
            <a:fillRect/>
          </a:stretch>
        </p:blipFill>
        <p:spPr>
          <a:xfrm>
            <a:off x="289249" y="214605"/>
            <a:ext cx="5044037" cy="4273420"/>
          </a:xfrm>
        </p:spPr>
      </p:pic>
      <p:pic>
        <p:nvPicPr>
          <p:cNvPr id="10" name="Content Placeholder 9" descr="photo_2024-08-25_17-48-01.jpg"/>
          <p:cNvPicPr>
            <a:picLocks noGrp="1" noChangeAspect="1"/>
          </p:cNvPicPr>
          <p:nvPr>
            <p:ph sz="half" idx="2"/>
          </p:nvPr>
        </p:nvPicPr>
        <p:blipFill>
          <a:blip r:embed="rId3"/>
          <a:srcRect t="35454" r="-431" b="34740"/>
          <a:stretch>
            <a:fillRect/>
          </a:stretch>
        </p:blipFill>
        <p:spPr>
          <a:xfrm>
            <a:off x="5749874" y="2556587"/>
            <a:ext cx="5843032" cy="3853543"/>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67" y="233265"/>
            <a:ext cx="11924523" cy="6400800"/>
          </a:xfrm>
        </p:spPr>
        <p:txBody>
          <a:bodyPr>
            <a:normAutofit lnSpcReduction="10000"/>
          </a:bodyPr>
          <a:lstStyle/>
          <a:p>
            <a:r>
              <a:rPr lang="en-IN" dirty="0" smtClean="0"/>
              <a:t>Changes during Dynamic auscultation depends up on</a:t>
            </a:r>
          </a:p>
          <a:p>
            <a:endParaRPr lang="en-US" dirty="0" smtClean="0"/>
          </a:p>
          <a:p>
            <a:r>
              <a:rPr lang="en-US" dirty="0" smtClean="0"/>
              <a:t>1)</a:t>
            </a:r>
            <a:r>
              <a:rPr lang="en-US" b="1" dirty="0" smtClean="0"/>
              <a:t>Hemodynamic</a:t>
            </a:r>
            <a:r>
              <a:rPr lang="en-US" dirty="0" smtClean="0"/>
              <a:t>-</a:t>
            </a:r>
          </a:p>
          <a:p>
            <a:pPr>
              <a:buNone/>
            </a:pPr>
            <a:r>
              <a:rPr lang="en-US" dirty="0" smtClean="0"/>
              <a:t>                    .Heart rate</a:t>
            </a:r>
          </a:p>
          <a:p>
            <a:pPr>
              <a:buNone/>
            </a:pPr>
            <a:r>
              <a:rPr lang="en-US" dirty="0" smtClean="0"/>
              <a:t>                    .Volume(Coming and going)</a:t>
            </a:r>
          </a:p>
          <a:p>
            <a:pPr>
              <a:buNone/>
            </a:pPr>
            <a:r>
              <a:rPr lang="en-US" dirty="0" smtClean="0"/>
              <a:t>                    .Flow rate –(depends up on HR, resistance, force of contraction)</a:t>
            </a:r>
          </a:p>
          <a:p>
            <a:pPr>
              <a:buNone/>
            </a:pPr>
            <a:r>
              <a:rPr lang="en-US" dirty="0" smtClean="0"/>
              <a:t>                    (Increase in flow rate=4times increase in gradient)</a:t>
            </a:r>
          </a:p>
          <a:p>
            <a:pPr>
              <a:buNone/>
            </a:pPr>
            <a:r>
              <a:rPr lang="en-US" dirty="0" smtClean="0"/>
              <a:t>                    .Vascular resistance</a:t>
            </a:r>
          </a:p>
          <a:p>
            <a:pPr>
              <a:buNone/>
            </a:pPr>
            <a:r>
              <a:rPr lang="en-US" dirty="0" smtClean="0"/>
              <a:t>                    .Force of contraction</a:t>
            </a:r>
          </a:p>
          <a:p>
            <a:pPr>
              <a:buNone/>
            </a:pPr>
            <a:endParaRPr lang="en-US" dirty="0" smtClean="0"/>
          </a:p>
          <a:p>
            <a:r>
              <a:rPr lang="en-US" dirty="0" smtClean="0"/>
              <a:t>2)</a:t>
            </a:r>
            <a:r>
              <a:rPr lang="en-US" b="1" dirty="0" smtClean="0"/>
              <a:t>Autonomic nervous system</a:t>
            </a:r>
          </a:p>
          <a:p>
            <a:endParaRPr lang="en-US" dirty="0" smtClean="0"/>
          </a:p>
          <a:p>
            <a:r>
              <a:rPr lang="en-US" dirty="0" smtClean="0"/>
              <a:t>3)</a:t>
            </a:r>
            <a:r>
              <a:rPr lang="en-US" b="1" dirty="0" smtClean="0"/>
              <a:t>Underlying Heart disease</a:t>
            </a:r>
            <a:endParaRPr lang="en-US" b="1"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5400" b="1" dirty="0" smtClean="0"/>
              <a:t>HOCM</a:t>
            </a:r>
            <a:endParaRPr lang="en-IN" sz="5400" b="1" dirty="0"/>
          </a:p>
        </p:txBody>
      </p:sp>
      <p:sp>
        <p:nvSpPr>
          <p:cNvPr id="3" name="Content Placeholder 2"/>
          <p:cNvSpPr>
            <a:spLocks noGrp="1"/>
          </p:cNvSpPr>
          <p:nvPr>
            <p:ph sz="half" idx="1"/>
          </p:nvPr>
        </p:nvSpPr>
        <p:spPr>
          <a:xfrm>
            <a:off x="269033" y="3458484"/>
            <a:ext cx="5181600" cy="3315542"/>
          </a:xfrm>
        </p:spPr>
        <p:txBody>
          <a:bodyPr/>
          <a:lstStyle/>
          <a:p>
            <a:r>
              <a:rPr lang="en-US" dirty="0" err="1" smtClean="0"/>
              <a:t>Valsalva</a:t>
            </a:r>
            <a:endParaRPr lang="en-US" dirty="0" smtClean="0"/>
          </a:p>
          <a:p>
            <a:r>
              <a:rPr lang="en-US" dirty="0" smtClean="0"/>
              <a:t>Standing</a:t>
            </a:r>
          </a:p>
          <a:p>
            <a:r>
              <a:rPr lang="en-US" dirty="0" smtClean="0"/>
              <a:t>Post ectopic</a:t>
            </a:r>
          </a:p>
          <a:p>
            <a:r>
              <a:rPr lang="en-IN" dirty="0" smtClean="0"/>
              <a:t>Amyl nitrate</a:t>
            </a:r>
            <a:endParaRPr lang="en-US" dirty="0" smtClean="0"/>
          </a:p>
          <a:p>
            <a:endParaRPr lang="en-US" dirty="0"/>
          </a:p>
          <a:p>
            <a:pPr>
              <a:buNone/>
            </a:pPr>
            <a:r>
              <a:rPr lang="en-US" dirty="0" err="1" smtClean="0"/>
              <a:t>Murmer</a:t>
            </a:r>
            <a:r>
              <a:rPr lang="en-US" dirty="0" smtClean="0"/>
              <a:t> augments</a:t>
            </a:r>
            <a:endParaRPr lang="en-IN" dirty="0"/>
          </a:p>
        </p:txBody>
      </p:sp>
      <p:sp>
        <p:nvSpPr>
          <p:cNvPr id="4" name="Content Placeholder 3"/>
          <p:cNvSpPr>
            <a:spLocks noGrp="1"/>
          </p:cNvSpPr>
          <p:nvPr>
            <p:ph sz="half" idx="2"/>
          </p:nvPr>
        </p:nvSpPr>
        <p:spPr>
          <a:xfrm>
            <a:off x="3550298" y="3421164"/>
            <a:ext cx="5181600" cy="3352865"/>
          </a:xfrm>
        </p:spPr>
        <p:txBody>
          <a:bodyPr/>
          <a:lstStyle/>
          <a:p>
            <a:r>
              <a:rPr lang="en-US" dirty="0" smtClean="0"/>
              <a:t>Squatting</a:t>
            </a:r>
          </a:p>
          <a:p>
            <a:r>
              <a:rPr lang="en-US" dirty="0" smtClean="0"/>
              <a:t>Isometric handgrip</a:t>
            </a:r>
          </a:p>
          <a:p>
            <a:r>
              <a:rPr lang="en-IN" dirty="0" err="1" smtClean="0"/>
              <a:t>Penylephrine</a:t>
            </a:r>
            <a:r>
              <a:rPr lang="en-IN" dirty="0" smtClean="0"/>
              <a:t>/</a:t>
            </a:r>
            <a:r>
              <a:rPr lang="en-IN" dirty="0" err="1" smtClean="0"/>
              <a:t>Methoxamine</a:t>
            </a:r>
            <a:endParaRPr lang="en-US" dirty="0" smtClean="0"/>
          </a:p>
          <a:p>
            <a:endParaRPr lang="en-US" dirty="0"/>
          </a:p>
          <a:p>
            <a:endParaRPr lang="en-US" dirty="0" smtClean="0"/>
          </a:p>
          <a:p>
            <a:pPr marL="0" indent="0">
              <a:buNone/>
            </a:pPr>
            <a:r>
              <a:rPr lang="en-US" dirty="0" smtClean="0"/>
              <a:t>Diminishes </a:t>
            </a:r>
            <a:r>
              <a:rPr lang="en-US" dirty="0" err="1" smtClean="0"/>
              <a:t>murmer</a:t>
            </a:r>
            <a:endParaRPr lang="en-IN" dirty="0"/>
          </a:p>
        </p:txBody>
      </p:sp>
      <p:sp>
        <p:nvSpPr>
          <p:cNvPr id="5" name="Down Arrow 4"/>
          <p:cNvSpPr/>
          <p:nvPr/>
        </p:nvSpPr>
        <p:spPr>
          <a:xfrm>
            <a:off x="1272074" y="5442856"/>
            <a:ext cx="270588" cy="5691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4901683" y="4939003"/>
            <a:ext cx="270588" cy="7993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2" cstate="print"/>
          <a:srcRect/>
          <a:stretch>
            <a:fillRect/>
          </a:stretch>
        </p:blipFill>
        <p:spPr bwMode="auto">
          <a:xfrm>
            <a:off x="8060093" y="3892316"/>
            <a:ext cx="3910106" cy="2667104"/>
          </a:xfrm>
          <a:prstGeom prst="rect">
            <a:avLst/>
          </a:prstGeom>
          <a:noFill/>
          <a:ln w="9525">
            <a:noFill/>
            <a:miter lim="800000"/>
            <a:headEnd/>
            <a:tailEnd/>
          </a:ln>
          <a:effectLst/>
        </p:spPr>
      </p:pic>
      <p:pic>
        <p:nvPicPr>
          <p:cNvPr id="6146" name="Picture 2"/>
          <p:cNvPicPr>
            <a:picLocks noChangeAspect="1" noChangeArrowheads="1"/>
          </p:cNvPicPr>
          <p:nvPr/>
        </p:nvPicPr>
        <p:blipFill>
          <a:blip r:embed="rId3"/>
          <a:srcRect/>
          <a:stretch>
            <a:fillRect/>
          </a:stretch>
        </p:blipFill>
        <p:spPr bwMode="auto">
          <a:xfrm>
            <a:off x="3837656" y="18669"/>
            <a:ext cx="7228469" cy="3353090"/>
          </a:xfrm>
          <a:prstGeom prst="rect">
            <a:avLst/>
          </a:prstGeom>
          <a:noFill/>
          <a:ln w="9525">
            <a:noFill/>
            <a:miter lim="800000"/>
            <a:headEnd/>
            <a:tailEnd/>
          </a:ln>
          <a:effectLst/>
        </p:spPr>
      </p:pic>
    </p:spTree>
    <p:extLst>
      <p:ext uri="{BB962C8B-B14F-4D97-AF65-F5344CB8AC3E}">
        <p14:creationId xmlns="" xmlns:p14="http://schemas.microsoft.com/office/powerpoint/2010/main" val="366254348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3600" b="1" dirty="0" smtClean="0"/>
              <a:t>VALSALVA STRAIN FOLLOWING AMYL NITRATE IN HOCM</a:t>
            </a:r>
            <a:endParaRPr lang="en-US" sz="3600" b="1" dirty="0"/>
          </a:p>
        </p:txBody>
      </p:sp>
      <p:sp>
        <p:nvSpPr>
          <p:cNvPr id="3" name="Content Placeholder 2"/>
          <p:cNvSpPr>
            <a:spLocks noGrp="1"/>
          </p:cNvSpPr>
          <p:nvPr>
            <p:ph sz="half" idx="1"/>
          </p:nvPr>
        </p:nvSpPr>
        <p:spPr>
          <a:xfrm>
            <a:off x="838199" y="1825625"/>
            <a:ext cx="10601131" cy="4351338"/>
          </a:xfrm>
        </p:spPr>
        <p:txBody>
          <a:bodyPr>
            <a:normAutofit/>
          </a:bodyPr>
          <a:lstStyle/>
          <a:p>
            <a:r>
              <a:rPr lang="en-IN" dirty="0" smtClean="0"/>
              <a:t>20-30% of HOCM fail to show augmentation following </a:t>
            </a:r>
            <a:r>
              <a:rPr lang="en-IN" dirty="0" err="1" smtClean="0"/>
              <a:t>Valsava</a:t>
            </a:r>
            <a:r>
              <a:rPr lang="en-IN" dirty="0" smtClean="0"/>
              <a:t> strain. </a:t>
            </a:r>
          </a:p>
          <a:p>
            <a:endParaRPr lang="en-IN" dirty="0" smtClean="0"/>
          </a:p>
          <a:p>
            <a:r>
              <a:rPr lang="en-IN" dirty="0" smtClean="0"/>
              <a:t>In such cases, if </a:t>
            </a:r>
            <a:r>
              <a:rPr lang="en-IN" dirty="0" err="1" smtClean="0"/>
              <a:t>Valsalva</a:t>
            </a:r>
            <a:r>
              <a:rPr lang="en-IN" dirty="0" smtClean="0"/>
              <a:t> strain is repeated </a:t>
            </a:r>
            <a:r>
              <a:rPr lang="en-IN" dirty="0" err="1" smtClean="0"/>
              <a:t>ater</a:t>
            </a:r>
            <a:r>
              <a:rPr lang="en-IN" dirty="0" smtClean="0"/>
              <a:t> Amyl nitrate inhalation, augmentation of Systolic </a:t>
            </a:r>
            <a:r>
              <a:rPr lang="en-IN" dirty="0" err="1" smtClean="0"/>
              <a:t>murmer</a:t>
            </a:r>
            <a:r>
              <a:rPr lang="en-IN" dirty="0" smtClean="0"/>
              <a:t> may be seen.</a:t>
            </a:r>
          </a:p>
          <a:p>
            <a:endParaRPr lang="en-IN" dirty="0" smtClean="0"/>
          </a:p>
          <a:p>
            <a:r>
              <a:rPr lang="en-IN" dirty="0" smtClean="0"/>
              <a:t>This </a:t>
            </a:r>
            <a:r>
              <a:rPr lang="en-IN" dirty="0" err="1" smtClean="0"/>
              <a:t>maneuver</a:t>
            </a:r>
            <a:r>
              <a:rPr lang="en-IN" dirty="0" smtClean="0"/>
              <a:t> increases the sensitivity of </a:t>
            </a:r>
            <a:r>
              <a:rPr lang="en-IN" dirty="0" err="1" smtClean="0"/>
              <a:t>Valsalva</a:t>
            </a:r>
            <a:r>
              <a:rPr lang="en-IN" dirty="0" smtClean="0"/>
              <a:t> to diagnose HOCM</a:t>
            </a: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1212980" y="455944"/>
            <a:ext cx="8929396" cy="59224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208" y="141191"/>
            <a:ext cx="10515600" cy="623920"/>
          </a:xfrm>
        </p:spPr>
        <p:txBody>
          <a:bodyPr>
            <a:normAutofit fontScale="90000"/>
          </a:bodyPr>
          <a:lstStyle/>
          <a:p>
            <a:r>
              <a:rPr lang="en-IN" b="1" dirty="0" smtClean="0"/>
              <a:t>S4-S1 V/S SPLIT S1 V/S  S1-Aortic Ejection Click </a:t>
            </a:r>
            <a:endParaRPr lang="en-US" b="1" dirty="0"/>
          </a:p>
        </p:txBody>
      </p:sp>
      <p:graphicFrame>
        <p:nvGraphicFramePr>
          <p:cNvPr id="4" name="Content Placeholder 3"/>
          <p:cNvGraphicFramePr>
            <a:graphicFrameLocks noGrp="1"/>
          </p:cNvGraphicFramePr>
          <p:nvPr>
            <p:ph idx="1"/>
          </p:nvPr>
        </p:nvGraphicFramePr>
        <p:xfrm>
          <a:off x="298576" y="957877"/>
          <a:ext cx="11532640" cy="3250229"/>
        </p:xfrm>
        <a:graphic>
          <a:graphicData uri="http://schemas.openxmlformats.org/drawingml/2006/table">
            <a:tbl>
              <a:tblPr firstRow="1" bandRow="1">
                <a:tableStyleId>{5C22544A-7EE6-4342-B048-85BDC9FD1C3A}</a:tableStyleId>
              </a:tblPr>
              <a:tblGrid>
                <a:gridCol w="2883160"/>
                <a:gridCol w="2883160"/>
                <a:gridCol w="2883160"/>
                <a:gridCol w="2883160"/>
              </a:tblGrid>
              <a:tr h="526091">
                <a:tc>
                  <a:txBody>
                    <a:bodyPr/>
                    <a:lstStyle/>
                    <a:p>
                      <a:r>
                        <a:rPr lang="en-IN" sz="2400" b="1" dirty="0" err="1" smtClean="0"/>
                        <a:t>Maneuver</a:t>
                      </a:r>
                      <a:endParaRPr lang="en-US" sz="2400" b="1" dirty="0"/>
                    </a:p>
                  </a:txBody>
                  <a:tcPr/>
                </a:tc>
                <a:tc>
                  <a:txBody>
                    <a:bodyPr/>
                    <a:lstStyle/>
                    <a:p>
                      <a:r>
                        <a:rPr lang="en-IN" sz="2400" b="1" dirty="0" smtClean="0"/>
                        <a:t>S4-S1</a:t>
                      </a:r>
                      <a:endParaRPr lang="en-US" sz="2400" b="1" dirty="0"/>
                    </a:p>
                  </a:txBody>
                  <a:tcPr/>
                </a:tc>
                <a:tc>
                  <a:txBody>
                    <a:bodyPr/>
                    <a:lstStyle/>
                    <a:p>
                      <a:r>
                        <a:rPr lang="en-IN" sz="2400" b="1" dirty="0" smtClean="0"/>
                        <a:t>Split S1</a:t>
                      </a:r>
                      <a:endParaRPr lang="en-US" sz="2400" b="1" dirty="0"/>
                    </a:p>
                  </a:txBody>
                  <a:tcPr/>
                </a:tc>
                <a:tc>
                  <a:txBody>
                    <a:bodyPr/>
                    <a:lstStyle/>
                    <a:p>
                      <a:r>
                        <a:rPr lang="en-IN" sz="2400" b="1" dirty="0" smtClean="0"/>
                        <a:t>S1-AEC</a:t>
                      </a:r>
                      <a:endParaRPr lang="en-US" sz="2400" b="1" dirty="0"/>
                    </a:p>
                  </a:txBody>
                  <a:tcPr/>
                </a:tc>
              </a:tr>
              <a:tr h="908046">
                <a:tc>
                  <a:txBody>
                    <a:bodyPr/>
                    <a:lstStyle/>
                    <a:p>
                      <a:r>
                        <a:rPr lang="en-IN" sz="2000" b="1" dirty="0" smtClean="0"/>
                        <a:t>Respiration</a:t>
                      </a:r>
                      <a:endParaRPr lang="en-US" sz="2000" b="1" dirty="0"/>
                    </a:p>
                  </a:txBody>
                  <a:tcPr/>
                </a:tc>
                <a:tc>
                  <a:txBody>
                    <a:bodyPr/>
                    <a:lstStyle/>
                    <a:p>
                      <a:r>
                        <a:rPr lang="en-IN" sz="2000" b="1" dirty="0" smtClean="0"/>
                        <a:t>S4 Louder in Expiration</a:t>
                      </a:r>
                      <a:endParaRPr lang="en-US" sz="2000" b="1" dirty="0"/>
                    </a:p>
                  </a:txBody>
                  <a:tcPr/>
                </a:tc>
                <a:tc>
                  <a:txBody>
                    <a:bodyPr/>
                    <a:lstStyle/>
                    <a:p>
                      <a:r>
                        <a:rPr lang="en-IN" sz="2000" b="1" dirty="0" smtClean="0"/>
                        <a:t>Obvious in Inspiration</a:t>
                      </a:r>
                      <a:endParaRPr lang="en-US" sz="2000" b="1" dirty="0"/>
                    </a:p>
                  </a:txBody>
                  <a:tcPr/>
                </a:tc>
                <a:tc>
                  <a:txBody>
                    <a:bodyPr/>
                    <a:lstStyle/>
                    <a:p>
                      <a:r>
                        <a:rPr lang="en-IN" sz="2000" b="1" dirty="0" smtClean="0"/>
                        <a:t>No change with respiration</a:t>
                      </a:r>
                      <a:endParaRPr lang="en-US" sz="2000" b="1" dirty="0"/>
                    </a:p>
                  </a:txBody>
                  <a:tcPr/>
                </a:tc>
              </a:tr>
              <a:tr h="908046">
                <a:tc>
                  <a:txBody>
                    <a:bodyPr/>
                    <a:lstStyle/>
                    <a:p>
                      <a:r>
                        <a:rPr lang="en-IN" sz="2000" b="1" dirty="0" smtClean="0"/>
                        <a:t>Sudden Standing</a:t>
                      </a:r>
                      <a:endParaRPr lang="en-US" sz="2000" b="1" dirty="0"/>
                    </a:p>
                  </a:txBody>
                  <a:tcPr/>
                </a:tc>
                <a:tc>
                  <a:txBody>
                    <a:bodyPr/>
                    <a:lstStyle/>
                    <a:p>
                      <a:r>
                        <a:rPr lang="en-IN" sz="2000" b="1" dirty="0" smtClean="0"/>
                        <a:t>S4 softens and move closer to S1</a:t>
                      </a:r>
                      <a:endParaRPr lang="en-US" sz="2000" b="1" dirty="0"/>
                    </a:p>
                  </a:txBody>
                  <a:tcPr/>
                </a:tc>
                <a:tc>
                  <a:txBody>
                    <a:bodyPr/>
                    <a:lstStyle/>
                    <a:p>
                      <a:r>
                        <a:rPr lang="en-IN" sz="2000" b="1" dirty="0" smtClean="0"/>
                        <a:t>Becomes single</a:t>
                      </a:r>
                      <a:endParaRPr lang="en-US" sz="2000" b="1" dirty="0"/>
                    </a:p>
                  </a:txBody>
                  <a:tcPr/>
                </a:tc>
                <a:tc>
                  <a:txBody>
                    <a:bodyPr/>
                    <a:lstStyle/>
                    <a:p>
                      <a:r>
                        <a:rPr lang="en-IN" sz="2000" b="1" dirty="0" smtClean="0"/>
                        <a:t>Gap widens but no change in intensity</a:t>
                      </a:r>
                      <a:endParaRPr lang="en-US" sz="2000" b="1" dirty="0"/>
                    </a:p>
                  </a:txBody>
                  <a:tcPr/>
                </a:tc>
              </a:tr>
              <a:tr h="908046">
                <a:tc>
                  <a:txBody>
                    <a:bodyPr/>
                    <a:lstStyle/>
                    <a:p>
                      <a:r>
                        <a:rPr lang="en-IN" sz="2000" b="1" dirty="0" smtClean="0"/>
                        <a:t>Lying down with passive leg raising</a:t>
                      </a:r>
                      <a:endParaRPr lang="en-US" sz="2000" b="1" dirty="0"/>
                    </a:p>
                  </a:txBody>
                  <a:tcPr/>
                </a:tc>
                <a:tc>
                  <a:txBody>
                    <a:bodyPr/>
                    <a:lstStyle/>
                    <a:p>
                      <a:r>
                        <a:rPr lang="en-IN" sz="2000" b="1" dirty="0" smtClean="0"/>
                        <a:t>S4 becomes louder and move away from</a:t>
                      </a:r>
                      <a:r>
                        <a:rPr lang="en-IN" sz="2000" b="1" baseline="0" dirty="0" smtClean="0"/>
                        <a:t> S1</a:t>
                      </a:r>
                      <a:endParaRPr lang="en-US" sz="2000" b="1" dirty="0"/>
                    </a:p>
                  </a:txBody>
                  <a:tcPr/>
                </a:tc>
                <a:tc>
                  <a:txBody>
                    <a:bodyPr/>
                    <a:lstStyle/>
                    <a:p>
                      <a:r>
                        <a:rPr lang="en-IN" sz="2000" b="1" dirty="0" smtClean="0"/>
                        <a:t>Become</a:t>
                      </a:r>
                      <a:r>
                        <a:rPr lang="en-IN" sz="2000" b="1" baseline="0" dirty="0" smtClean="0"/>
                        <a:t>s wider</a:t>
                      </a:r>
                      <a:endParaRPr lang="en-US" sz="2000" b="1" dirty="0"/>
                    </a:p>
                  </a:txBody>
                  <a:tcPr/>
                </a:tc>
                <a:tc>
                  <a:txBody>
                    <a:bodyPr/>
                    <a:lstStyle/>
                    <a:p>
                      <a:r>
                        <a:rPr lang="en-IN" sz="2000" b="1" dirty="0" smtClean="0"/>
                        <a:t>No change</a:t>
                      </a:r>
                      <a:endParaRPr lang="en-US" sz="2000" b="1" dirty="0"/>
                    </a:p>
                  </a:txBody>
                  <a:tcPr/>
                </a:tc>
              </a:tr>
            </a:tbl>
          </a:graphicData>
        </a:graphic>
      </p:graphicFrame>
      <p:sp>
        <p:nvSpPr>
          <p:cNvPr id="5" name="Title 1"/>
          <p:cNvSpPr txBox="1">
            <a:spLocks/>
          </p:cNvSpPr>
          <p:nvPr/>
        </p:nvSpPr>
        <p:spPr>
          <a:xfrm>
            <a:off x="726233" y="4218667"/>
            <a:ext cx="10515600" cy="77320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4400" b="0" i="0" u="none" strike="noStrike" kern="1200" cap="none" spc="0" normalizeH="0" baseline="0" noProof="0" dirty="0" smtClean="0">
                <a:ln>
                  <a:noFill/>
                </a:ln>
                <a:solidFill>
                  <a:schemeClr val="tx1"/>
                </a:solidFill>
                <a:effectLst/>
                <a:uLnTx/>
                <a:uFillTx/>
                <a:latin typeface="+mj-lt"/>
                <a:ea typeface="+mj-ea"/>
                <a:cs typeface="+mj-cs"/>
              </a:rPr>
              <a:t>                 </a:t>
            </a:r>
            <a:r>
              <a:rPr kumimoji="0" lang="en-IN" sz="4000" b="1" i="0" u="none" strike="noStrike" kern="1200" cap="none" spc="0" normalizeH="0" baseline="0" noProof="0" dirty="0" smtClean="0">
                <a:ln>
                  <a:noFill/>
                </a:ln>
                <a:solidFill>
                  <a:schemeClr val="tx1"/>
                </a:solidFill>
                <a:effectLst/>
                <a:uLnTx/>
                <a:uFillTx/>
                <a:latin typeface="+mj-lt"/>
                <a:ea typeface="+mj-ea"/>
                <a:cs typeface="+mj-cs"/>
              </a:rPr>
              <a:t>S2-OS V/S SPLIT S2</a:t>
            </a:r>
            <a:endParaRPr kumimoji="0" lang="en-US" sz="44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6" name="Content Placeholder 3"/>
          <p:cNvGraphicFramePr>
            <a:graphicFrameLocks/>
          </p:cNvGraphicFramePr>
          <p:nvPr/>
        </p:nvGraphicFramePr>
        <p:xfrm>
          <a:off x="558282" y="4988701"/>
          <a:ext cx="10515600" cy="1656080"/>
        </p:xfrm>
        <a:graphic>
          <a:graphicData uri="http://schemas.openxmlformats.org/drawingml/2006/table">
            <a:tbl>
              <a:tblPr firstRow="1" bandRow="1">
                <a:tableStyleId>{5C22544A-7EE6-4342-B048-85BDC9FD1C3A}</a:tableStyleId>
              </a:tblPr>
              <a:tblGrid>
                <a:gridCol w="3505200"/>
                <a:gridCol w="3505200"/>
                <a:gridCol w="3505200"/>
              </a:tblGrid>
              <a:tr h="370840">
                <a:tc>
                  <a:txBody>
                    <a:bodyPr/>
                    <a:lstStyle/>
                    <a:p>
                      <a:r>
                        <a:rPr lang="en-IN" dirty="0" smtClean="0"/>
                        <a:t>MANEUVER</a:t>
                      </a:r>
                      <a:endParaRPr lang="en-US" dirty="0"/>
                    </a:p>
                  </a:txBody>
                  <a:tcPr/>
                </a:tc>
                <a:tc>
                  <a:txBody>
                    <a:bodyPr/>
                    <a:lstStyle/>
                    <a:p>
                      <a:r>
                        <a:rPr lang="en-IN" dirty="0" smtClean="0"/>
                        <a:t>S2-OS </a:t>
                      </a:r>
                      <a:endParaRPr lang="en-US" dirty="0"/>
                    </a:p>
                  </a:txBody>
                  <a:tcPr/>
                </a:tc>
                <a:tc>
                  <a:txBody>
                    <a:bodyPr/>
                    <a:lstStyle/>
                    <a:p>
                      <a:r>
                        <a:rPr lang="en-IN" dirty="0" smtClean="0"/>
                        <a:t>SPLIT S2</a:t>
                      </a:r>
                      <a:endParaRPr lang="en-US" dirty="0"/>
                    </a:p>
                  </a:txBody>
                  <a:tcPr/>
                </a:tc>
              </a:tr>
              <a:tr h="370840">
                <a:tc>
                  <a:txBody>
                    <a:bodyPr/>
                    <a:lstStyle/>
                    <a:p>
                      <a:r>
                        <a:rPr lang="en-IN" b="1" dirty="0" smtClean="0"/>
                        <a:t>Respiration</a:t>
                      </a:r>
                      <a:endParaRPr lang="en-US" b="1" dirty="0"/>
                    </a:p>
                  </a:txBody>
                  <a:tcPr/>
                </a:tc>
                <a:tc>
                  <a:txBody>
                    <a:bodyPr/>
                    <a:lstStyle/>
                    <a:p>
                      <a:r>
                        <a:rPr lang="en-US" b="1" dirty="0" smtClean="0"/>
                        <a:t>OS softens &amp; </a:t>
                      </a:r>
                      <a:r>
                        <a:rPr lang="en-US" b="1" dirty="0" err="1" smtClean="0"/>
                        <a:t>Heared</a:t>
                      </a:r>
                      <a:r>
                        <a:rPr lang="en-US" b="1" baseline="0" dirty="0" smtClean="0"/>
                        <a:t> as </a:t>
                      </a:r>
                      <a:r>
                        <a:rPr lang="en-US" b="1" dirty="0" smtClean="0"/>
                        <a:t> Triple sound sometimes during inspiration</a:t>
                      </a:r>
                      <a:endParaRPr lang="en-US" b="1" dirty="0"/>
                    </a:p>
                  </a:txBody>
                  <a:tcPr/>
                </a:tc>
                <a:tc>
                  <a:txBody>
                    <a:bodyPr/>
                    <a:lstStyle/>
                    <a:p>
                      <a:r>
                        <a:rPr lang="en-IN" b="1" dirty="0" smtClean="0"/>
                        <a:t>S2 Split Widens during Inspiration</a:t>
                      </a:r>
                      <a:endParaRPr lang="en-US" b="1" dirty="0"/>
                    </a:p>
                  </a:txBody>
                  <a:tcPr/>
                </a:tc>
              </a:tr>
              <a:tr h="370840">
                <a:tc>
                  <a:txBody>
                    <a:bodyPr/>
                    <a:lstStyle/>
                    <a:p>
                      <a:r>
                        <a:rPr lang="en-IN" b="1" dirty="0" smtClean="0"/>
                        <a:t>Sudden Standing</a:t>
                      </a:r>
                      <a:endParaRPr lang="en-US" b="1" dirty="0"/>
                    </a:p>
                  </a:txBody>
                  <a:tcPr/>
                </a:tc>
                <a:tc>
                  <a:txBody>
                    <a:bodyPr/>
                    <a:lstStyle/>
                    <a:p>
                      <a:r>
                        <a:rPr lang="en-IN" b="1" dirty="0" smtClean="0"/>
                        <a:t>S2 OS gap Widens</a:t>
                      </a:r>
                      <a:endParaRPr lang="en-US" b="1" dirty="0"/>
                    </a:p>
                  </a:txBody>
                  <a:tcPr/>
                </a:tc>
                <a:tc>
                  <a:txBody>
                    <a:bodyPr/>
                    <a:lstStyle/>
                    <a:p>
                      <a:r>
                        <a:rPr lang="en-IN" b="1" dirty="0" smtClean="0"/>
                        <a:t>S2 Split Narrows</a:t>
                      </a:r>
                      <a:endParaRPr lang="en-US" b="1" dirty="0"/>
                    </a:p>
                  </a:txBody>
                  <a:tcPr/>
                </a:tc>
              </a:tr>
            </a:tbl>
          </a:graphicData>
        </a:graphic>
      </p:graphicFrame>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152723" y="743096"/>
            <a:ext cx="6428783" cy="4407402"/>
          </a:xfrm>
          <a:prstGeom prst="rect">
            <a:avLst/>
          </a:prstGeom>
          <a:noFill/>
          <a:ln w="9525">
            <a:noFill/>
            <a:miter lim="800000"/>
            <a:headEnd/>
            <a:tailEnd/>
          </a:ln>
          <a:effectLst/>
        </p:spPr>
      </p:pic>
      <p:pic>
        <p:nvPicPr>
          <p:cNvPr id="4098" name="Picture 2"/>
          <p:cNvPicPr>
            <a:picLocks noChangeAspect="1" noChangeArrowheads="1"/>
          </p:cNvPicPr>
          <p:nvPr/>
        </p:nvPicPr>
        <p:blipFill>
          <a:blip r:embed="rId3"/>
          <a:srcRect/>
          <a:stretch>
            <a:fillRect/>
          </a:stretch>
        </p:blipFill>
        <p:spPr bwMode="auto">
          <a:xfrm>
            <a:off x="5542383" y="1695937"/>
            <a:ext cx="5379033" cy="464452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srcRect/>
          <a:stretch>
            <a:fillRect/>
          </a:stretch>
        </p:blipFill>
        <p:spPr bwMode="auto">
          <a:xfrm>
            <a:off x="1278294" y="270589"/>
            <a:ext cx="8817429" cy="64677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srcRect/>
          <a:stretch>
            <a:fillRect/>
          </a:stretch>
        </p:blipFill>
        <p:spPr bwMode="auto">
          <a:xfrm>
            <a:off x="0" y="0"/>
            <a:ext cx="11961845" cy="68659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photo_2024-08-16_17-25-24.jpg"/>
          <p:cNvPicPr>
            <a:picLocks noGrp="1" noChangeAspect="1"/>
          </p:cNvPicPr>
          <p:nvPr>
            <p:ph idx="1"/>
          </p:nvPr>
        </p:nvPicPr>
        <p:blipFill>
          <a:blip r:embed="rId2"/>
          <a:srcRect l="19572" t="17656" r="10180" b="5577"/>
          <a:stretch>
            <a:fillRect/>
          </a:stretch>
        </p:blipFill>
        <p:spPr>
          <a:xfrm>
            <a:off x="541175" y="606489"/>
            <a:ext cx="11194652" cy="5505062"/>
          </a:xfr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69" y="178514"/>
            <a:ext cx="10515600" cy="1025136"/>
          </a:xfrm>
        </p:spPr>
        <p:txBody>
          <a:bodyPr>
            <a:normAutofit fontScale="90000"/>
          </a:bodyPr>
          <a:lstStyle/>
          <a:p>
            <a:r>
              <a:rPr lang="en-IN" b="1" dirty="0" smtClean="0"/>
              <a:t>QUIZ!!</a:t>
            </a:r>
            <a:r>
              <a:rPr lang="en-IN" b="1" dirty="0" smtClean="0">
                <a:sym typeface="Wingdings" pitchFamily="2" charset="2"/>
              </a:rPr>
              <a:t> IDENTIFY THESE SYSTOLIC MURMERS?</a:t>
            </a:r>
            <a:endParaRPr lang="en-US" b="1" dirty="0"/>
          </a:p>
        </p:txBody>
      </p:sp>
      <p:pic>
        <p:nvPicPr>
          <p:cNvPr id="2050" name="Picture 2"/>
          <p:cNvPicPr>
            <a:picLocks noGrp="1" noChangeAspect="1" noChangeArrowheads="1"/>
          </p:cNvPicPr>
          <p:nvPr>
            <p:ph idx="1"/>
          </p:nvPr>
        </p:nvPicPr>
        <p:blipFill>
          <a:blip r:embed="rId2"/>
          <a:srcRect l="13717" t="15941" r="-50" b="3915"/>
          <a:stretch>
            <a:fillRect/>
          </a:stretch>
        </p:blipFill>
        <p:spPr bwMode="auto">
          <a:xfrm>
            <a:off x="1847461" y="1264045"/>
            <a:ext cx="8294915" cy="53544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b="3256"/>
          <a:stretch>
            <a:fillRect/>
          </a:stretch>
        </p:blipFill>
        <p:spPr bwMode="auto">
          <a:xfrm>
            <a:off x="1166373" y="444693"/>
            <a:ext cx="8957341" cy="60258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3893" y="681134"/>
            <a:ext cx="11532637" cy="6027575"/>
          </a:xfrm>
        </p:spPr>
        <p:txBody>
          <a:bodyPr>
            <a:normAutofit/>
          </a:bodyPr>
          <a:lstStyle/>
          <a:p>
            <a:r>
              <a:rPr lang="en-US" dirty="0" smtClean="0"/>
              <a:t>Change in Ventricular volume/Stroke volume is the one on which dynamic auscultation mostly depend up on.</a:t>
            </a:r>
          </a:p>
          <a:p>
            <a:endParaRPr lang="en-US" dirty="0" smtClean="0"/>
          </a:p>
          <a:p>
            <a:r>
              <a:rPr lang="en-US" dirty="0" smtClean="0"/>
              <a:t>No change in Volume/preload </a:t>
            </a:r>
            <a:r>
              <a:rPr lang="en-US" dirty="0" smtClean="0">
                <a:sym typeface="Wingdings" pitchFamily="2" charset="2"/>
              </a:rPr>
              <a:t> No change in force of contraction</a:t>
            </a:r>
            <a:endParaRPr lang="en-US" dirty="0" smtClean="0"/>
          </a:p>
          <a:p>
            <a:endParaRPr lang="en-US" dirty="0" smtClean="0"/>
          </a:p>
          <a:p>
            <a:r>
              <a:rPr lang="en-US" dirty="0" smtClean="0"/>
              <a:t>That is why in situations were you cant modify Ventricular volume-Dynamic auscultation has no much role</a:t>
            </a:r>
          </a:p>
          <a:p>
            <a:endParaRPr lang="en-US" dirty="0" smtClean="0"/>
          </a:p>
          <a:p>
            <a:r>
              <a:rPr lang="en-US" dirty="0" smtClean="0"/>
              <a:t>Ex: Severe CHF, </a:t>
            </a:r>
            <a:r>
              <a:rPr lang="en-US" dirty="0" err="1" smtClean="0"/>
              <a:t>Consrtictive</a:t>
            </a:r>
            <a:r>
              <a:rPr lang="en-US" dirty="0" smtClean="0"/>
              <a:t> </a:t>
            </a:r>
            <a:r>
              <a:rPr lang="en-US" dirty="0" err="1" smtClean="0"/>
              <a:t>pericarditis</a:t>
            </a:r>
            <a:r>
              <a:rPr lang="en-US" dirty="0" smtClean="0"/>
              <a:t>, ASD</a:t>
            </a:r>
          </a:p>
          <a:p>
            <a:endParaRPr lang="en-US" dirty="0" smtClean="0"/>
          </a:p>
          <a:p>
            <a:r>
              <a:rPr lang="en-US" b="1" dirty="0" smtClean="0">
                <a:solidFill>
                  <a:srgbClr val="FF0000"/>
                </a:solidFill>
              </a:rPr>
              <a:t>If patient is in florid heart failure- Avoid Complex dynamic auscultation</a:t>
            </a:r>
          </a:p>
          <a:p>
            <a:pPr>
              <a:buNone/>
            </a:pPr>
            <a:endParaRPr lang="en-US" b="1" dirty="0" smtClean="0">
              <a:solidFill>
                <a:srgbClr val="FF0000"/>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80922" y="2192694"/>
            <a:ext cx="5878286" cy="1968760"/>
          </a:xfrm>
        </p:spPr>
        <p:txBody>
          <a:bodyPr>
            <a:normAutofit fontScale="92500"/>
          </a:bodyPr>
          <a:lstStyle/>
          <a:p>
            <a:pPr>
              <a:buNone/>
            </a:pPr>
            <a:r>
              <a:rPr lang="en-IN" sz="11500" b="1" dirty="0" smtClean="0"/>
              <a:t> </a:t>
            </a:r>
            <a:r>
              <a:rPr lang="en-IN" sz="8500" b="1" dirty="0" smtClean="0"/>
              <a:t>THANK YOU!</a:t>
            </a:r>
            <a:endParaRPr lang="en-US" sz="8500" b="1" dirty="0"/>
          </a:p>
        </p:txBody>
      </p:sp>
      <p:pic>
        <p:nvPicPr>
          <p:cNvPr id="4" name="Picture 2"/>
          <p:cNvPicPr>
            <a:picLocks noChangeAspect="1" noChangeArrowheads="1"/>
          </p:cNvPicPr>
          <p:nvPr/>
        </p:nvPicPr>
        <p:blipFill>
          <a:blip r:embed="rId2"/>
          <a:srcRect/>
          <a:stretch>
            <a:fillRect/>
          </a:stretch>
        </p:blipFill>
        <p:spPr bwMode="auto">
          <a:xfrm>
            <a:off x="195942" y="643811"/>
            <a:ext cx="6027576" cy="45928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2409</TotalTime>
  <Words>4487</Words>
  <Application>WPS Presentation</Application>
  <PresentationFormat>Custom</PresentationFormat>
  <Paragraphs>719</Paragraphs>
  <Slides>90</Slides>
  <Notes>0</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Office Theme</vt:lpstr>
      <vt:lpstr>Dynamic Auscultation</vt:lpstr>
      <vt:lpstr>References:</vt:lpstr>
      <vt:lpstr>                 What is dynamic auscultation</vt:lpstr>
      <vt:lpstr>Proper assessment requires  </vt:lpstr>
      <vt:lpstr>Slide 5</vt:lpstr>
      <vt:lpstr>Slide 6</vt:lpstr>
      <vt:lpstr>Slide 7</vt:lpstr>
      <vt:lpstr>Slide 8</vt:lpstr>
      <vt:lpstr>Slide 9</vt:lpstr>
      <vt:lpstr>              Respiratory Variations</vt:lpstr>
      <vt:lpstr>Slide 11</vt:lpstr>
      <vt:lpstr>Slide 12</vt:lpstr>
      <vt:lpstr>Effect of respiration on Heart sounds</vt:lpstr>
      <vt:lpstr>Concept of Hangout Interval</vt:lpstr>
      <vt:lpstr>Slide 15</vt:lpstr>
      <vt:lpstr>Slide 16</vt:lpstr>
      <vt:lpstr>Slide 17</vt:lpstr>
      <vt:lpstr>Slide 18</vt:lpstr>
      <vt:lpstr>    Effect of Respiration on murmurs</vt:lpstr>
      <vt:lpstr>Slide 20</vt:lpstr>
      <vt:lpstr>                Murmers accentuated  </vt:lpstr>
      <vt:lpstr>                 No Change with respiration</vt:lpstr>
      <vt:lpstr>Slide 23</vt:lpstr>
      <vt:lpstr>Slide 24</vt:lpstr>
      <vt:lpstr>           Summary of Respiratory variations</vt:lpstr>
      <vt:lpstr>Postural change</vt:lpstr>
      <vt:lpstr>Sudden lying down from standing posture  sudden passive elevation of both legs </vt:lpstr>
      <vt:lpstr>          Passive V/S active Leg raising</vt:lpstr>
      <vt:lpstr>Sudden standing from supine position   sudden standing from squatting position</vt:lpstr>
      <vt:lpstr>               Physiology of Squatting</vt:lpstr>
      <vt:lpstr>Mitral Valve Prolapse</vt:lpstr>
      <vt:lpstr>                               HOCM</vt:lpstr>
      <vt:lpstr>Slide 33</vt:lpstr>
      <vt:lpstr>    What happens to TOF while Squatting</vt:lpstr>
      <vt:lpstr>Slide 35</vt:lpstr>
      <vt:lpstr>Slide 36</vt:lpstr>
      <vt:lpstr>Slide 37</vt:lpstr>
      <vt:lpstr>    Valsalva maneuver</vt:lpstr>
      <vt:lpstr>Slide 39</vt:lpstr>
      <vt:lpstr>Slide 40</vt:lpstr>
      <vt:lpstr>Slide 41</vt:lpstr>
      <vt:lpstr>Slide 42</vt:lpstr>
      <vt:lpstr>Slide 43</vt:lpstr>
      <vt:lpstr>Slide 44</vt:lpstr>
      <vt:lpstr>Slide 45</vt:lpstr>
      <vt:lpstr>Slide 46</vt:lpstr>
      <vt:lpstr>Slide 47</vt:lpstr>
      <vt:lpstr>Slide 48</vt:lpstr>
      <vt:lpstr>Practically what we look for while doing Valsalva Maneuver</vt:lpstr>
      <vt:lpstr>                     VALSALVA INDEX</vt:lpstr>
      <vt:lpstr>              Square wave response</vt:lpstr>
      <vt:lpstr>Slide 52</vt:lpstr>
      <vt:lpstr>Slide 53</vt:lpstr>
      <vt:lpstr>                    Muller maneuver</vt:lpstr>
      <vt:lpstr>Slide 55</vt:lpstr>
      <vt:lpstr>                          Isometric exercise</vt:lpstr>
      <vt:lpstr>Slide 57</vt:lpstr>
      <vt:lpstr>                      Physiological effects</vt:lpstr>
      <vt:lpstr>Slide 59</vt:lpstr>
      <vt:lpstr>      Clinical importance-AS V/S MR</vt:lpstr>
      <vt:lpstr>Slide 61</vt:lpstr>
      <vt:lpstr>Changes in cardiac cycle length due to arrhythmias</vt:lpstr>
      <vt:lpstr>Slide 63</vt:lpstr>
      <vt:lpstr>Slide 64</vt:lpstr>
      <vt:lpstr>Slide 65</vt:lpstr>
      <vt:lpstr>Slide 66</vt:lpstr>
      <vt:lpstr>               Pharmacological agents </vt:lpstr>
      <vt:lpstr>Slide 68</vt:lpstr>
      <vt:lpstr>Slide 69</vt:lpstr>
      <vt:lpstr>Slide 70</vt:lpstr>
      <vt:lpstr>Slide 71</vt:lpstr>
      <vt:lpstr>Slide 72</vt:lpstr>
      <vt:lpstr>       Summary of dynamic auscultation</vt:lpstr>
      <vt:lpstr>Mitral stenosis</vt:lpstr>
      <vt:lpstr>Mitral regurgitation</vt:lpstr>
      <vt:lpstr>Aortic stenosis</vt:lpstr>
      <vt:lpstr>Aortic regurgitation</vt:lpstr>
      <vt:lpstr>                MVP</vt:lpstr>
      <vt:lpstr>Slide 79</vt:lpstr>
      <vt:lpstr>HOCM</vt:lpstr>
      <vt:lpstr>VALSALVA STRAIN FOLLOWING AMYL NITRATE IN HOCM</vt:lpstr>
      <vt:lpstr>Slide 82</vt:lpstr>
      <vt:lpstr>S4-S1 V/S SPLIT S1 V/S  S1-Aortic Ejection Click </vt:lpstr>
      <vt:lpstr>Slide 84</vt:lpstr>
      <vt:lpstr>Slide 85</vt:lpstr>
      <vt:lpstr>Slide 86</vt:lpstr>
      <vt:lpstr>Slide 87</vt:lpstr>
      <vt:lpstr>QUIZ!! IDENTIFY THESE SYSTOLIC MURMERS?</vt:lpstr>
      <vt:lpstr>Slide 89</vt:lpstr>
      <vt:lpstr>Slide 90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DELL</dc:creator>
  <cp:lastModifiedBy>DELL</cp:lastModifiedBy>
  <cp:revision>294</cp:revision>
  <dcterms:created xsi:type="dcterms:W3CDTF">2024-04-21T14:38:33Z</dcterms:created>
  <dcterms:modified xsi:type="dcterms:W3CDTF">2024-08-27T04:18:31Z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14BD848D13F44F8082B54524C1C63581_11</vt:lpwstr>
  </property>
  <property fmtid="{D5CDD505-2E9C-101B-9397-08002B2CF9AE}" pid="3" name="KSOProductBuildVer">
    <vt:lpwstr>1033-12.2.0.13472</vt:lpwstr>
  </property>
</Properties>
</file>